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4"/>
  </p:sldMasterIdLst>
  <p:notesMasterIdLst>
    <p:notesMasterId r:id="rId16"/>
  </p:notesMasterIdLst>
  <p:sldIdLst>
    <p:sldId id="258" r:id="rId5"/>
    <p:sldId id="260" r:id="rId6"/>
    <p:sldId id="266" r:id="rId7"/>
    <p:sldId id="271" r:id="rId8"/>
    <p:sldId id="267" r:id="rId9"/>
    <p:sldId id="262" r:id="rId10"/>
    <p:sldId id="268" r:id="rId11"/>
    <p:sldId id="263" r:id="rId12"/>
    <p:sldId id="264" r:id="rId13"/>
    <p:sldId id="265" r:id="rId14"/>
    <p:sldId id="259" r:id="rId15"/>
  </p:sldIdLst>
  <p:sldSz cx="40366950" cy="30275213"/>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Roboto Condensed Light" panose="020B0604020202020204" charset="0"/>
      <p:regular r:id="rId23"/>
      <p:bold r:id="rId24"/>
      <p:italic r:id="rId25"/>
      <p:boldItalic r:id="rId26"/>
    </p:embeddedFont>
    <p:embeddedFont>
      <p:font typeface="Source Sans Pro" panose="020B0503030403020204" pitchFamily="34" charset="0"/>
      <p:regular r:id="rId27"/>
      <p:bold r:id="rId28"/>
      <p:italic r:id="rId29"/>
      <p:boldItalic r:id="rId30"/>
    </p:embeddedFont>
    <p:embeddedFont>
      <p:font typeface="Ubuntu" panose="020B0604020202020204"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4" userDrawn="1">
          <p15:clr>
            <a:srgbClr val="A4A3A4"/>
          </p15:clr>
        </p15:guide>
        <p15:guide id="2" pos="127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3711" autoAdjust="0"/>
  </p:normalViewPr>
  <p:slideViewPr>
    <p:cSldViewPr snapToGrid="0">
      <p:cViewPr varScale="1">
        <p:scale>
          <a:sx n="14" d="100"/>
          <a:sy n="14" d="100"/>
        </p:scale>
        <p:origin x="2021" y="134"/>
      </p:cViewPr>
      <p:guideLst>
        <p:guide orient="horz" pos="9534"/>
        <p:guide pos="12714"/>
      </p:guideLst>
    </p:cSldViewPr>
  </p:slideViewPr>
  <p:notesTextViewPr>
    <p:cViewPr>
      <p:scale>
        <a:sx n="1" d="1"/>
        <a:sy n="1" d="1"/>
      </p:scale>
      <p:origin x="0" y="-34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69323-243F-42B0-91C5-0AD1ECF47D01}" type="datetimeFigureOut">
              <a:rPr lang="en-SG" smtClean="0"/>
              <a:t>27/7/2020</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4F398-F8F5-4868-BE6B-81C66B954108}" type="slidenum">
              <a:rPr lang="en-SG" smtClean="0"/>
              <a:t>‹#›</a:t>
            </a:fld>
            <a:endParaRPr lang="en-SG"/>
          </a:p>
        </p:txBody>
      </p:sp>
    </p:spTree>
    <p:extLst>
      <p:ext uri="{BB962C8B-B14F-4D97-AF65-F5344CB8AC3E}">
        <p14:creationId xmlns:p14="http://schemas.microsoft.com/office/powerpoint/2010/main" val="735678612"/>
      </p:ext>
    </p:extLst>
  </p:cSld>
  <p:clrMap bg1="lt1" tx1="dk1" bg2="lt2" tx2="dk2" accent1="accent1" accent2="accent2" accent3="accent3" accent4="accent4" accent5="accent5" accent6="accent6" hlink="hlink" folHlink="folHlink"/>
  <p:notesStyle>
    <a:lvl1pPr marL="0" algn="l" defTabSz="2587885" rtl="0" eaLnBrk="1" latinLnBrk="0" hangingPunct="1">
      <a:defRPr sz="3396" kern="1200">
        <a:solidFill>
          <a:schemeClr val="tx1"/>
        </a:solidFill>
        <a:latin typeface="+mn-lt"/>
        <a:ea typeface="+mn-ea"/>
        <a:cs typeface="+mn-cs"/>
      </a:defRPr>
    </a:lvl1pPr>
    <a:lvl2pPr marL="1293942" algn="l" defTabSz="2587885" rtl="0" eaLnBrk="1" latinLnBrk="0" hangingPunct="1">
      <a:defRPr sz="3396" kern="1200">
        <a:solidFill>
          <a:schemeClr val="tx1"/>
        </a:solidFill>
        <a:latin typeface="+mn-lt"/>
        <a:ea typeface="+mn-ea"/>
        <a:cs typeface="+mn-cs"/>
      </a:defRPr>
    </a:lvl2pPr>
    <a:lvl3pPr marL="2587885" algn="l" defTabSz="2587885" rtl="0" eaLnBrk="1" latinLnBrk="0" hangingPunct="1">
      <a:defRPr sz="3396" kern="1200">
        <a:solidFill>
          <a:schemeClr val="tx1"/>
        </a:solidFill>
        <a:latin typeface="+mn-lt"/>
        <a:ea typeface="+mn-ea"/>
        <a:cs typeface="+mn-cs"/>
      </a:defRPr>
    </a:lvl3pPr>
    <a:lvl4pPr marL="3881824" algn="l" defTabSz="2587885" rtl="0" eaLnBrk="1" latinLnBrk="0" hangingPunct="1">
      <a:defRPr sz="3396" kern="1200">
        <a:solidFill>
          <a:schemeClr val="tx1"/>
        </a:solidFill>
        <a:latin typeface="+mn-lt"/>
        <a:ea typeface="+mn-ea"/>
        <a:cs typeface="+mn-cs"/>
      </a:defRPr>
    </a:lvl4pPr>
    <a:lvl5pPr marL="5175770" algn="l" defTabSz="2587885" rtl="0" eaLnBrk="1" latinLnBrk="0" hangingPunct="1">
      <a:defRPr sz="3396" kern="1200">
        <a:solidFill>
          <a:schemeClr val="tx1"/>
        </a:solidFill>
        <a:latin typeface="+mn-lt"/>
        <a:ea typeface="+mn-ea"/>
        <a:cs typeface="+mn-cs"/>
      </a:defRPr>
    </a:lvl5pPr>
    <a:lvl6pPr marL="6469709" algn="l" defTabSz="2587885" rtl="0" eaLnBrk="1" latinLnBrk="0" hangingPunct="1">
      <a:defRPr sz="3396" kern="1200">
        <a:solidFill>
          <a:schemeClr val="tx1"/>
        </a:solidFill>
        <a:latin typeface="+mn-lt"/>
        <a:ea typeface="+mn-ea"/>
        <a:cs typeface="+mn-cs"/>
      </a:defRPr>
    </a:lvl6pPr>
    <a:lvl7pPr marL="7763652" algn="l" defTabSz="2587885" rtl="0" eaLnBrk="1" latinLnBrk="0" hangingPunct="1">
      <a:defRPr sz="3396" kern="1200">
        <a:solidFill>
          <a:schemeClr val="tx1"/>
        </a:solidFill>
        <a:latin typeface="+mn-lt"/>
        <a:ea typeface="+mn-ea"/>
        <a:cs typeface="+mn-cs"/>
      </a:defRPr>
    </a:lvl7pPr>
    <a:lvl8pPr marL="9057594" algn="l" defTabSz="2587885" rtl="0" eaLnBrk="1" latinLnBrk="0" hangingPunct="1">
      <a:defRPr sz="3396" kern="1200">
        <a:solidFill>
          <a:schemeClr val="tx1"/>
        </a:solidFill>
        <a:latin typeface="+mn-lt"/>
        <a:ea typeface="+mn-ea"/>
        <a:cs typeface="+mn-cs"/>
      </a:defRPr>
    </a:lvl8pPr>
    <a:lvl9pPr marL="10351536" algn="l" defTabSz="2587885" rtl="0" eaLnBrk="1" latinLnBrk="0" hangingPunct="1">
      <a:defRPr sz="339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r>
              <a:rPr lang="en-US" dirty="0"/>
              <a:t>Good morning!</a:t>
            </a:r>
          </a:p>
          <a:p>
            <a:pPr marL="0" indent="0">
              <a:buFont typeface="+mj-lt"/>
              <a:buNone/>
            </a:pPr>
            <a:endParaRPr lang="en-US" dirty="0"/>
          </a:p>
          <a:p>
            <a:pPr marL="0" indent="0">
              <a:buFont typeface="+mj-lt"/>
              <a:buNone/>
            </a:pPr>
            <a:r>
              <a:rPr lang="en-US" dirty="0"/>
              <a:t>Thank you for logging in so early to see our presentation.</a:t>
            </a:r>
          </a:p>
          <a:p>
            <a:pPr marL="0" indent="0">
              <a:buFont typeface="+mj-lt"/>
              <a:buNone/>
            </a:pPr>
            <a:endParaRPr lang="en-US" dirty="0"/>
          </a:p>
          <a:p>
            <a:pPr marL="0" indent="0">
              <a:buFont typeface="+mj-lt"/>
              <a:buNone/>
            </a:pPr>
            <a:endParaRPr lang="en-US" dirty="0"/>
          </a:p>
          <a:p>
            <a:pPr marL="0" indent="0">
              <a:buFont typeface="+mj-lt"/>
              <a:buNone/>
            </a:pPr>
            <a:r>
              <a:rPr lang="en-US" dirty="0"/>
              <a:t>First, we would like to thank our mentors in this project. Timothy Liu from NVIDIA,</a:t>
            </a:r>
          </a:p>
          <a:p>
            <a:pPr marL="0" indent="0">
              <a:buFont typeface="+mj-lt"/>
              <a:buNone/>
            </a:pPr>
            <a:endParaRPr lang="en-US" dirty="0"/>
          </a:p>
          <a:p>
            <a:pPr marL="0" indent="0">
              <a:buFont typeface="+mj-lt"/>
              <a:buNone/>
            </a:pPr>
            <a:r>
              <a:rPr lang="en-US" dirty="0"/>
              <a:t>and Tan Poh Keam, from RP, for their invaluable support in this capstone project.</a:t>
            </a:r>
          </a:p>
          <a:p>
            <a:pPr marL="0" indent="0">
              <a:buFont typeface="+mj-lt"/>
              <a:buNone/>
            </a:pPr>
            <a:endParaRPr lang="en-US" dirty="0"/>
          </a:p>
          <a:p>
            <a:pPr marL="0" indent="0">
              <a:buFont typeface="+mj-lt"/>
              <a:buNone/>
            </a:pPr>
            <a:endParaRPr lang="en-US" dirty="0"/>
          </a:p>
          <a:p>
            <a:pPr marL="0" indent="0">
              <a:buFont typeface="+mj-lt"/>
              <a:buNone/>
            </a:pPr>
            <a:r>
              <a:rPr lang="en-US" dirty="0"/>
              <a:t>Our project deals with Augmented Intelligence or how to use AI to improve the performance of humans.</a:t>
            </a:r>
          </a:p>
          <a:p>
            <a:pPr marL="0" indent="0">
              <a:buFont typeface="+mj-lt"/>
              <a:buNone/>
            </a:pPr>
            <a:endParaRPr lang="en-US" dirty="0"/>
          </a:p>
          <a:p>
            <a:pPr marL="0" indent="0">
              <a:buFont typeface="+mj-lt"/>
              <a:buNone/>
            </a:pPr>
            <a:endParaRPr lang="en-US" dirty="0"/>
          </a:p>
          <a:p>
            <a:pPr marL="0" indent="0">
              <a:buFont typeface="+mj-lt"/>
              <a:buNone/>
            </a:pPr>
            <a:r>
              <a:rPr lang="en-US" dirty="0"/>
              <a:t>In this line, for our TIPP capstone project , we developed a scientific summarizer </a:t>
            </a:r>
          </a:p>
          <a:p>
            <a:pPr marL="0" indent="0">
              <a:buFont typeface="+mj-lt"/>
              <a:buNone/>
            </a:pPr>
            <a:endParaRPr lang="en-US" dirty="0"/>
          </a:p>
          <a:p>
            <a:pPr marL="0" indent="0">
              <a:buFont typeface="+mj-lt"/>
              <a:buNone/>
            </a:pPr>
            <a:r>
              <a:rPr lang="en-US" dirty="0"/>
              <a:t>to help researchers when they search for relevant scientific information. </a:t>
            </a:r>
            <a:endParaRPr lang="en-SG" dirty="0"/>
          </a:p>
        </p:txBody>
      </p:sp>
      <p:sp>
        <p:nvSpPr>
          <p:cNvPr id="4" name="Slide Number Placeholder 3"/>
          <p:cNvSpPr>
            <a:spLocks noGrp="1"/>
          </p:cNvSpPr>
          <p:nvPr>
            <p:ph type="sldNum" sz="quarter" idx="10"/>
          </p:nvPr>
        </p:nvSpPr>
        <p:spPr/>
        <p:txBody>
          <a:bodyPr/>
          <a:lstStyle/>
          <a:p>
            <a:fld id="{45E4F398-F8F5-4868-BE6B-81C66B954108}" type="slidenum">
              <a:rPr lang="en-SG" smtClean="0"/>
              <a:t>1</a:t>
            </a:fld>
            <a:endParaRPr lang="en-SG"/>
          </a:p>
        </p:txBody>
      </p:sp>
    </p:spTree>
    <p:extLst>
      <p:ext uri="{BB962C8B-B14F-4D97-AF65-F5344CB8AC3E}">
        <p14:creationId xmlns:p14="http://schemas.microsoft.com/office/powerpoint/2010/main" val="1524545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r>
              <a:rPr lang="en-SG" dirty="0"/>
              <a:t>So an overview of our project is we have produced a summarizer by leveraging on pretrained SOTA transformer-based model, </a:t>
            </a:r>
            <a:r>
              <a:rPr lang="en-SG" dirty="0" err="1"/>
              <a:t>sciBERT</a:t>
            </a:r>
            <a:r>
              <a:rPr lang="en-SG" dirty="0"/>
              <a:t> and </a:t>
            </a:r>
            <a:r>
              <a:rPr lang="en-SG" dirty="0" err="1"/>
              <a:t>distilBERT</a:t>
            </a:r>
            <a:r>
              <a:rPr lang="en-SG" dirty="0"/>
              <a:t>.</a:t>
            </a:r>
          </a:p>
          <a:p>
            <a:pPr marL="0" indent="0">
              <a:buFont typeface="+mj-lt"/>
              <a:buNone/>
            </a:pPr>
            <a:r>
              <a:rPr lang="en-SG" dirty="0"/>
              <a:t>and evaluating the results by using benchmark datasets from </a:t>
            </a:r>
            <a:r>
              <a:rPr lang="en-SG" dirty="0" err="1"/>
              <a:t>SciSumm</a:t>
            </a:r>
            <a:r>
              <a:rPr lang="en-SG" dirty="0"/>
              <a:t> and getting middle range results. </a:t>
            </a:r>
          </a:p>
          <a:p>
            <a:pPr marL="0" indent="0">
              <a:buFont typeface="+mj-lt"/>
              <a:buNone/>
            </a:pPr>
            <a:endParaRPr lang="en-SG" dirty="0"/>
          </a:p>
          <a:p>
            <a:pPr marL="0" indent="0">
              <a:buFont typeface="+mj-lt"/>
              <a:buNone/>
            </a:pPr>
            <a:r>
              <a:rPr lang="en-SG" dirty="0"/>
              <a:t>Some possible future improvements that we recommend is to </a:t>
            </a:r>
          </a:p>
          <a:p>
            <a:pPr marL="0" indent="0">
              <a:buFont typeface="+mj-lt"/>
              <a:buNone/>
            </a:pPr>
            <a:endParaRPr lang="en-SG" dirty="0"/>
          </a:p>
          <a:p>
            <a:pPr marL="0" indent="0">
              <a:buFont typeface="+mj-lt"/>
              <a:buNone/>
            </a:pPr>
            <a:r>
              <a:rPr lang="en-SG" dirty="0"/>
              <a:t>Implement feedback feature to capture the user comments on the quality of summary, this information can then be used to fine tune the model. </a:t>
            </a:r>
          </a:p>
          <a:p>
            <a:pPr marL="0" indent="0">
              <a:buFont typeface="+mj-lt"/>
              <a:buNone/>
            </a:pPr>
            <a:endParaRPr lang="en-SG" dirty="0"/>
          </a:p>
          <a:p>
            <a:pPr marL="0" indent="0">
              <a:buFont typeface="+mj-lt"/>
              <a:buNone/>
            </a:pPr>
            <a:r>
              <a:rPr lang="en-SG" dirty="0"/>
              <a:t>Another feature can be to create an Easy sharing function tat allow sharing to other people through different channels like email or messaging apps.</a:t>
            </a:r>
          </a:p>
          <a:p>
            <a:pPr marL="0" indent="0">
              <a:buFont typeface="+mj-lt"/>
              <a:buNone/>
            </a:pPr>
            <a:endParaRPr lang="en-SG" dirty="0"/>
          </a:p>
          <a:p>
            <a:pPr marL="0" indent="0">
              <a:buFont typeface="+mj-lt"/>
              <a:buNone/>
            </a:pPr>
            <a:r>
              <a:rPr lang="en-SG" dirty="0"/>
              <a:t>And finally the deployment on other platforms like mobile app version with enhanced audio features to allow commuters to listen the summaries. </a:t>
            </a:r>
          </a:p>
          <a:p>
            <a:pPr marL="0" indent="0">
              <a:buFont typeface="+mj-lt"/>
              <a:buNone/>
            </a:pPr>
            <a:endParaRPr lang="en-SG" dirty="0"/>
          </a:p>
          <a:p>
            <a:pPr marL="0" indent="0">
              <a:buFont typeface="+mj-lt"/>
              <a:buNone/>
            </a:pPr>
            <a:r>
              <a:rPr lang="en-SG" dirty="0"/>
              <a:t>And with that we will end our presentation, Thank you.</a:t>
            </a:r>
          </a:p>
        </p:txBody>
      </p:sp>
      <p:sp>
        <p:nvSpPr>
          <p:cNvPr id="4" name="Slide Number Placeholder 3"/>
          <p:cNvSpPr>
            <a:spLocks noGrp="1"/>
          </p:cNvSpPr>
          <p:nvPr>
            <p:ph type="sldNum" sz="quarter" idx="10"/>
          </p:nvPr>
        </p:nvSpPr>
        <p:spPr/>
        <p:txBody>
          <a:bodyPr/>
          <a:lstStyle/>
          <a:p>
            <a:fld id="{45E4F398-F8F5-4868-BE6B-81C66B954108}" type="slidenum">
              <a:rPr lang="en-SG" smtClean="0"/>
              <a:t>10</a:t>
            </a:fld>
            <a:endParaRPr lang="en-SG"/>
          </a:p>
        </p:txBody>
      </p:sp>
    </p:spTree>
    <p:extLst>
      <p:ext uri="{BB962C8B-B14F-4D97-AF65-F5344CB8AC3E}">
        <p14:creationId xmlns:p14="http://schemas.microsoft.com/office/powerpoint/2010/main" val="3067928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endParaRPr lang="en-SG" dirty="0"/>
          </a:p>
        </p:txBody>
      </p:sp>
      <p:sp>
        <p:nvSpPr>
          <p:cNvPr id="4" name="Slide Number Placeholder 3"/>
          <p:cNvSpPr>
            <a:spLocks noGrp="1"/>
          </p:cNvSpPr>
          <p:nvPr>
            <p:ph type="sldNum" sz="quarter" idx="10"/>
          </p:nvPr>
        </p:nvSpPr>
        <p:spPr/>
        <p:txBody>
          <a:bodyPr/>
          <a:lstStyle/>
          <a:p>
            <a:fld id="{45E4F398-F8F5-4868-BE6B-81C66B954108}" type="slidenum">
              <a:rPr lang="en-SG" smtClean="0"/>
              <a:t>11</a:t>
            </a:fld>
            <a:endParaRPr lang="en-SG"/>
          </a:p>
        </p:txBody>
      </p:sp>
    </p:spTree>
    <p:extLst>
      <p:ext uri="{BB962C8B-B14F-4D97-AF65-F5344CB8AC3E}">
        <p14:creationId xmlns:p14="http://schemas.microsoft.com/office/powerpoint/2010/main" val="1644310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The project scope was proposed by the industry partner, and deals with</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 the fundamental problems of combining human and artificial intelligence.</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Namely, </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How can AI work harmoniously alongside humans in support of intellective tasks?</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How can AI significantly enhance the knowledge worker’s intellective capabilities? </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How can AI raise the human worker’s productivity?</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The deal with these problems, NVIDIA is working on an Intellective Exoskeleton or “</a:t>
            </a:r>
            <a:r>
              <a:rPr lang="en-SG" sz="1800" dirty="0" err="1">
                <a:effectLst/>
                <a:latin typeface="Calibri" panose="020F0502020204030204" pitchFamily="34" charset="0"/>
                <a:ea typeface="Calibri" panose="020F0502020204030204" pitchFamily="34" charset="0"/>
                <a:cs typeface="Times New Roman" panose="02020603050405020304" pitchFamily="18" charset="0"/>
              </a:rPr>
              <a:t>IntelliExo</a:t>
            </a:r>
            <a:r>
              <a:rPr lang="en-SG" sz="1800" dirty="0">
                <a:effectLst/>
                <a:latin typeface="Calibri" panose="020F0502020204030204" pitchFamily="34" charset="0"/>
                <a:ea typeface="Calibri" panose="020F0502020204030204" pitchFamily="34" charset="0"/>
                <a:cs typeface="Times New Roman" panose="02020603050405020304" pitchFamily="18" charset="0"/>
              </a:rPr>
              <a:t>” concept.</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This concept </a:t>
            </a:r>
            <a:r>
              <a:rPr lang="en-US" sz="1800" dirty="0">
                <a:effectLst/>
                <a:latin typeface="Calibri" panose="020F0502020204030204" pitchFamily="34" charset="0"/>
                <a:ea typeface="Calibri" panose="020F0502020204030204" pitchFamily="34" charset="0"/>
                <a:cs typeface="Times New Roman" panose="02020603050405020304" pitchFamily="18" charset="0"/>
              </a:rPr>
              <a:t>explores how AI Augmentation can enhance human intellective capabilities.</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Our project contributes to this concept, by creating an AI based Scientific Summarizer assistant, to work alongside the human user.</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SG" sz="1800" dirty="0">
                <a:effectLst/>
                <a:latin typeface="Calibri" panose="020F0502020204030204" pitchFamily="34" charset="0"/>
                <a:ea typeface="Calibri" panose="020F0502020204030204" pitchFamily="34" charset="0"/>
                <a:cs typeface="Times New Roman" panose="02020603050405020304" pitchFamily="18" charset="0"/>
              </a:rPr>
              <a:t>The aim of the Research Assistant is to improve the academic research process, by facilitating </a:t>
            </a:r>
            <a:r>
              <a:rPr lang="en-SG" sz="1800" b="1" dirty="0">
                <a:effectLst/>
                <a:latin typeface="Calibri" panose="020F0502020204030204" pitchFamily="34" charset="0"/>
                <a:ea typeface="Calibri" panose="020F0502020204030204" pitchFamily="34" charset="0"/>
                <a:cs typeface="Times New Roman" panose="02020603050405020304" pitchFamily="18" charset="0"/>
              </a:rPr>
              <a:t>focused attention</a:t>
            </a:r>
            <a:r>
              <a:rPr lang="en-SG"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800" dirty="0">
                <a:effectLst/>
                <a:latin typeface="Calibri" panose="020F0502020204030204" pitchFamily="34" charset="0"/>
                <a:ea typeface="Calibri" panose="020F0502020204030204" pitchFamily="34" charset="0"/>
                <a:cs typeface="Times New Roman" panose="02020603050405020304" pitchFamily="18" charset="0"/>
              </a:rPr>
              <a:t>and </a:t>
            </a:r>
            <a:r>
              <a:rPr lang="en-SG" sz="1800" b="1" dirty="0">
                <a:effectLst/>
                <a:latin typeface="Calibri" panose="020F0502020204030204" pitchFamily="34" charset="0"/>
                <a:ea typeface="Calibri" panose="020F0502020204030204" pitchFamily="34" charset="0"/>
                <a:cs typeface="Times New Roman" panose="02020603050405020304" pitchFamily="18" charset="0"/>
              </a:rPr>
              <a:t>time savings</a:t>
            </a:r>
            <a:r>
              <a:rPr lang="en-SG" sz="1800" dirty="0">
                <a:effectLst/>
                <a:latin typeface="Calibri" panose="020F0502020204030204" pitchFamily="34" charset="0"/>
                <a:ea typeface="Calibri" panose="020F0502020204030204" pitchFamily="34" charset="0"/>
                <a:cs typeface="Times New Roman" panose="02020603050405020304" pitchFamily="18" charset="0"/>
              </a:rPr>
              <a:t> when </a:t>
            </a:r>
            <a:r>
              <a:rPr lang="en-SG" sz="1800" b="1" dirty="0">
                <a:effectLst/>
                <a:latin typeface="Calibri" panose="020F0502020204030204" pitchFamily="34" charset="0"/>
                <a:ea typeface="Calibri" panose="020F0502020204030204" pitchFamily="34" charset="0"/>
                <a:cs typeface="Times New Roman" panose="02020603050405020304" pitchFamily="18" charset="0"/>
              </a:rPr>
              <a:t>the user is searching</a:t>
            </a:r>
            <a:r>
              <a:rPr lang="en-SG" sz="1800" dirty="0">
                <a:effectLst/>
                <a:latin typeface="Calibri" panose="020F0502020204030204" pitchFamily="34" charset="0"/>
                <a:ea typeface="Calibri" panose="020F0502020204030204" pitchFamily="34" charset="0"/>
                <a:cs typeface="Times New Roman" panose="02020603050405020304" pitchFamily="18" charset="0"/>
              </a:rPr>
              <a:t> for relevant scientific content. </a:t>
            </a:r>
            <a:endParaRPr lang="en-SG" dirty="0"/>
          </a:p>
        </p:txBody>
      </p:sp>
      <p:sp>
        <p:nvSpPr>
          <p:cNvPr id="4" name="Slide Number Placeholder 3"/>
          <p:cNvSpPr>
            <a:spLocks noGrp="1"/>
          </p:cNvSpPr>
          <p:nvPr>
            <p:ph type="sldNum" sz="quarter" idx="10"/>
          </p:nvPr>
        </p:nvSpPr>
        <p:spPr/>
        <p:txBody>
          <a:bodyPr/>
          <a:lstStyle/>
          <a:p>
            <a:fld id="{45E4F398-F8F5-4868-BE6B-81C66B954108}" type="slidenum">
              <a:rPr lang="en-SG" smtClean="0"/>
              <a:t>2</a:t>
            </a:fld>
            <a:endParaRPr lang="en-SG"/>
          </a:p>
        </p:txBody>
      </p:sp>
    </p:spTree>
    <p:extLst>
      <p:ext uri="{BB962C8B-B14F-4D97-AF65-F5344CB8AC3E}">
        <p14:creationId xmlns:p14="http://schemas.microsoft.com/office/powerpoint/2010/main" val="1802554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r>
              <a:rPr lang="en-US" dirty="0"/>
              <a:t>Thanks Hugo for the introduction.,</a:t>
            </a:r>
          </a:p>
          <a:p>
            <a:pPr marL="0" indent="0">
              <a:buFont typeface="+mj-lt"/>
              <a:buNone/>
            </a:pPr>
            <a:endParaRPr lang="en-US" dirty="0"/>
          </a:p>
          <a:p>
            <a:pPr marL="0" indent="0">
              <a:buFont typeface="+mj-lt"/>
              <a:buNone/>
            </a:pPr>
            <a:r>
              <a:rPr lang="en-US" dirty="0"/>
              <a:t>1. Our project objective is to create a web application that summarize both generic and scientific articles.</a:t>
            </a:r>
          </a:p>
          <a:p>
            <a:pPr marL="0" indent="0">
              <a:buFont typeface="+mj-lt"/>
              <a:buNone/>
            </a:pPr>
            <a:endParaRPr lang="en-US" dirty="0"/>
          </a:p>
          <a:p>
            <a:pPr marL="0" indent="0">
              <a:buFont typeface="+mj-lt"/>
              <a:buNone/>
            </a:pPr>
            <a:r>
              <a:rPr lang="en-US" b="0" dirty="0"/>
              <a:t>2. </a:t>
            </a:r>
            <a:r>
              <a:rPr lang="en-US" sz="3396" b="0" i="0" kern="1200" dirty="0">
                <a:solidFill>
                  <a:schemeClr val="tx1"/>
                </a:solidFill>
                <a:effectLst/>
                <a:latin typeface="+mn-lt"/>
                <a:ea typeface="+mn-ea"/>
                <a:cs typeface="+mn-cs"/>
              </a:rPr>
              <a:t>Quick intro to text summarization is text summarizing are classified into 2 paradigms: extractive and abstractive.</a:t>
            </a:r>
          </a:p>
          <a:p>
            <a:pPr marL="0" indent="0">
              <a:buFont typeface="+mj-lt"/>
              <a:buNone/>
            </a:pPr>
            <a:r>
              <a:rPr lang="en-US" sz="3396" b="0" i="0" kern="1200" dirty="0">
                <a:solidFill>
                  <a:schemeClr val="tx1"/>
                </a:solidFill>
                <a:effectLst/>
                <a:latin typeface="+mn-lt"/>
                <a:ea typeface="+mn-ea"/>
                <a:cs typeface="+mn-cs"/>
              </a:rPr>
              <a:t> Extractive summarization is basically to extract important representations from the original text and combing words and </a:t>
            </a:r>
            <a:r>
              <a:rPr lang="en-US" sz="3396" b="0" i="0" kern="1200" dirty="0" err="1">
                <a:solidFill>
                  <a:schemeClr val="tx1"/>
                </a:solidFill>
                <a:effectLst/>
                <a:latin typeface="+mn-lt"/>
                <a:ea typeface="+mn-ea"/>
                <a:cs typeface="+mn-cs"/>
              </a:rPr>
              <a:t>keyphrases</a:t>
            </a:r>
            <a:r>
              <a:rPr lang="en-US" sz="3396" b="0" i="0" kern="1200" dirty="0">
                <a:solidFill>
                  <a:schemeClr val="tx1"/>
                </a:solidFill>
                <a:effectLst/>
                <a:latin typeface="+mn-lt"/>
                <a:ea typeface="+mn-ea"/>
                <a:cs typeface="+mn-cs"/>
              </a:rPr>
              <a:t> into a summary.</a:t>
            </a:r>
          </a:p>
          <a:p>
            <a:pPr marL="0" indent="0">
              <a:buFont typeface="+mj-lt"/>
              <a:buNone/>
            </a:pPr>
            <a:r>
              <a:rPr lang="en-US" sz="3396" b="0" i="0" kern="1200" dirty="0">
                <a:solidFill>
                  <a:schemeClr val="tx1"/>
                </a:solidFill>
                <a:effectLst/>
                <a:latin typeface="+mn-lt"/>
                <a:ea typeface="+mn-ea"/>
                <a:cs typeface="+mn-cs"/>
              </a:rPr>
              <a:t>For the more advance method, Abstractive summarization, it generate new phrases, rephrasing or using words that were not in the original text to generate summary.</a:t>
            </a:r>
          </a:p>
          <a:p>
            <a:pPr marL="0" indent="0">
              <a:buFont typeface="+mj-lt"/>
              <a:buNone/>
            </a:pPr>
            <a:endParaRPr lang="en-US" sz="3396" b="0" i="0" kern="1200" dirty="0">
              <a:solidFill>
                <a:schemeClr val="tx1"/>
              </a:solidFill>
              <a:effectLst/>
              <a:latin typeface="+mn-lt"/>
              <a:ea typeface="+mn-ea"/>
              <a:cs typeface="+mn-cs"/>
            </a:endParaRPr>
          </a:p>
          <a:p>
            <a:pPr marL="0" indent="0">
              <a:buFont typeface="+mj-lt"/>
              <a:buNone/>
            </a:pPr>
            <a:r>
              <a:rPr lang="en-US" sz="3396" b="0" i="0" kern="1200" dirty="0">
                <a:solidFill>
                  <a:schemeClr val="tx1"/>
                </a:solidFill>
                <a:effectLst/>
                <a:latin typeface="+mn-lt"/>
                <a:ea typeface="+mn-ea"/>
                <a:cs typeface="+mn-cs"/>
              </a:rPr>
              <a:t>Due to the difficulty of abstractive summarization, we use Extractive approach by annotation of highlighting the </a:t>
            </a:r>
            <a:r>
              <a:rPr lang="en-US" dirty="0"/>
              <a:t>important words and </a:t>
            </a:r>
            <a:r>
              <a:rPr lang="en-US" dirty="0" err="1"/>
              <a:t>keyphrases</a:t>
            </a:r>
            <a:r>
              <a:rPr lang="en-US" dirty="0"/>
              <a:t> from the original text to create a summary.</a:t>
            </a:r>
            <a:endParaRPr lang="en-SG" dirty="0"/>
          </a:p>
          <a:p>
            <a:pPr marL="0" indent="0">
              <a:buFont typeface="+mj-lt"/>
              <a:buNone/>
            </a:pPr>
            <a:endParaRPr lang="en-US" sz="3396" b="0" i="0" kern="1200" dirty="0">
              <a:solidFill>
                <a:schemeClr val="tx1"/>
              </a:solidFill>
              <a:effectLst/>
              <a:latin typeface="+mn-lt"/>
              <a:ea typeface="+mn-ea"/>
              <a:cs typeface="+mn-cs"/>
            </a:endParaRPr>
          </a:p>
          <a:p>
            <a:pPr marL="0" indent="0">
              <a:buFont typeface="+mj-lt"/>
              <a:buNone/>
            </a:pPr>
            <a:r>
              <a:rPr lang="en-US" b="0" dirty="0"/>
              <a:t>3. As text summarization is consider a supervised machine learning problem, there are many traditional ways that we can implement such as TFIDF, Clustering,</a:t>
            </a:r>
          </a:p>
          <a:p>
            <a:pPr marL="0" indent="0">
              <a:buFont typeface="+mj-lt"/>
              <a:buNone/>
            </a:pPr>
            <a:r>
              <a:rPr lang="en-US" b="0" dirty="0"/>
              <a:t>Latent semantic analysis method, or Machine Learning approach using Naïve Bayes, Decision tree, Hidden Markov model, log-linear model just to name a few…</a:t>
            </a:r>
          </a:p>
          <a:p>
            <a:pPr marL="0" indent="0">
              <a:buFont typeface="+mj-lt"/>
              <a:buNone/>
            </a:pPr>
            <a:endParaRPr lang="en-US" b="0" dirty="0"/>
          </a:p>
          <a:p>
            <a:pPr marL="0" indent="0">
              <a:buFont typeface="+mj-lt"/>
              <a:buNone/>
            </a:pPr>
            <a:r>
              <a:rPr lang="en-US" b="0" dirty="0"/>
              <a:t>We settled on using RNN that is trending in the NLP field by leveraging on Google’s pretrained model BERT and their subsidiaries from a famous NLP startup </a:t>
            </a:r>
            <a:r>
              <a:rPr lang="en-US" b="0" dirty="0" err="1"/>
              <a:t>HuggingFace’s</a:t>
            </a:r>
            <a:r>
              <a:rPr lang="en-US" b="0" dirty="0"/>
              <a:t> library, </a:t>
            </a:r>
          </a:p>
          <a:p>
            <a:pPr marL="0" indent="0">
              <a:buFont typeface="+mj-lt"/>
              <a:buNone/>
            </a:pPr>
            <a:r>
              <a:rPr lang="en-US" b="0" dirty="0" err="1"/>
              <a:t>SciBERT</a:t>
            </a:r>
            <a:r>
              <a:rPr lang="en-US" b="0" dirty="0"/>
              <a:t> for scientific summarizing task and </a:t>
            </a:r>
            <a:r>
              <a:rPr lang="en-US" b="0" dirty="0" err="1"/>
              <a:t>DistillBERT</a:t>
            </a:r>
            <a:r>
              <a:rPr lang="en-US" b="0" dirty="0"/>
              <a:t> for more generic summary. </a:t>
            </a:r>
          </a:p>
          <a:p>
            <a:pPr marL="0" indent="0">
              <a:buFont typeface="+mj-lt"/>
              <a:buNone/>
            </a:pPr>
            <a:endParaRPr lang="en-US" b="0" dirty="0"/>
          </a:p>
          <a:p>
            <a:pPr marL="0" indent="0">
              <a:buFont typeface="+mj-lt"/>
              <a:buNone/>
            </a:pPr>
            <a:r>
              <a:rPr lang="en-US" b="0" dirty="0"/>
              <a:t>And ultimately our evaluation method will be comparing the generated summary from our pretrain model with the Gold standard summary made by humans. </a:t>
            </a:r>
          </a:p>
        </p:txBody>
      </p:sp>
      <p:sp>
        <p:nvSpPr>
          <p:cNvPr id="4" name="Slide Number Placeholder 3"/>
          <p:cNvSpPr>
            <a:spLocks noGrp="1"/>
          </p:cNvSpPr>
          <p:nvPr>
            <p:ph type="sldNum" sz="quarter" idx="10"/>
          </p:nvPr>
        </p:nvSpPr>
        <p:spPr/>
        <p:txBody>
          <a:bodyPr/>
          <a:lstStyle/>
          <a:p>
            <a:fld id="{45E4F398-F8F5-4868-BE6B-81C66B954108}" type="slidenum">
              <a:rPr lang="en-SG" smtClean="0"/>
              <a:t>3</a:t>
            </a:fld>
            <a:endParaRPr lang="en-SG"/>
          </a:p>
        </p:txBody>
      </p:sp>
    </p:spTree>
    <p:extLst>
      <p:ext uri="{BB962C8B-B14F-4D97-AF65-F5344CB8AC3E}">
        <p14:creationId xmlns:p14="http://schemas.microsoft.com/office/powerpoint/2010/main" val="1175675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r>
              <a:rPr lang="en-SG" dirty="0"/>
              <a:t>So an overview of our application design.</a:t>
            </a:r>
          </a:p>
          <a:p>
            <a:pPr marL="0" indent="0">
              <a:buFont typeface="+mj-lt"/>
              <a:buNone/>
            </a:pPr>
            <a:endParaRPr lang="en-SG" dirty="0"/>
          </a:p>
          <a:p>
            <a:pPr marL="0" indent="0">
              <a:buFont typeface="+mj-lt"/>
              <a:buNone/>
            </a:pPr>
            <a:r>
              <a:rPr lang="en-SG" dirty="0"/>
              <a:t>We use </a:t>
            </a:r>
            <a:r>
              <a:rPr lang="en-SG" dirty="0" err="1"/>
              <a:t>streamlit</a:t>
            </a:r>
            <a:r>
              <a:rPr lang="en-SG" dirty="0"/>
              <a:t> to design the frontend web application for user to input 3 types of text, URL, XML formatted file or TXT files. </a:t>
            </a:r>
          </a:p>
          <a:p>
            <a:pPr marL="0" indent="0">
              <a:buFont typeface="+mj-lt"/>
              <a:buNone/>
            </a:pPr>
            <a:endParaRPr lang="en-SG" dirty="0"/>
          </a:p>
          <a:p>
            <a:pPr marL="0" indent="0">
              <a:buFont typeface="+mj-lt"/>
              <a:buNone/>
            </a:pPr>
            <a:r>
              <a:rPr lang="en-SG" dirty="0"/>
              <a:t>We also use </a:t>
            </a:r>
            <a:r>
              <a:rPr lang="en-SG" dirty="0" err="1"/>
              <a:t>streamlit</a:t>
            </a:r>
            <a:r>
              <a:rPr lang="en-SG" dirty="0"/>
              <a:t> to host the backend summarization engine. </a:t>
            </a:r>
          </a:p>
          <a:p>
            <a:pPr marL="0" indent="0">
              <a:buFont typeface="+mj-lt"/>
              <a:buNone/>
            </a:pPr>
            <a:endParaRPr lang="en-SG" dirty="0"/>
          </a:p>
          <a:p>
            <a:pPr marL="0" indent="0">
              <a:buFont typeface="+mj-lt"/>
              <a:buNone/>
            </a:pPr>
            <a:r>
              <a:rPr lang="en-SG" dirty="0"/>
              <a:t>The summary engine is run by implementing SOTA model, </a:t>
            </a:r>
            <a:r>
              <a:rPr lang="en-SG" dirty="0" err="1"/>
              <a:t>sciBERT</a:t>
            </a:r>
            <a:r>
              <a:rPr lang="en-SG" dirty="0"/>
              <a:t> and </a:t>
            </a:r>
            <a:r>
              <a:rPr lang="en-SG" dirty="0" err="1"/>
              <a:t>distillBERT</a:t>
            </a:r>
            <a:r>
              <a:rPr lang="en-SG" dirty="0"/>
              <a:t>.</a:t>
            </a:r>
          </a:p>
          <a:p>
            <a:pPr marL="0" indent="0">
              <a:buFont typeface="+mj-lt"/>
              <a:buNone/>
            </a:pPr>
            <a:endParaRPr lang="en-SG" dirty="0"/>
          </a:p>
          <a:p>
            <a:pPr marL="0" indent="0">
              <a:buFont typeface="+mj-lt"/>
              <a:buNone/>
            </a:pPr>
            <a:r>
              <a:rPr lang="en-SG" dirty="0"/>
              <a:t>The inputs will pass through the engine and generate a highlighted summary base on the original corpus </a:t>
            </a:r>
          </a:p>
          <a:p>
            <a:pPr marL="0" indent="0">
              <a:buFont typeface="+mj-lt"/>
              <a:buNone/>
            </a:pPr>
            <a:endParaRPr lang="en-SG" dirty="0"/>
          </a:p>
          <a:p>
            <a:pPr marL="0" indent="0">
              <a:buFont typeface="+mj-lt"/>
              <a:buNone/>
            </a:pPr>
            <a:r>
              <a:rPr lang="en-SG" dirty="0"/>
              <a:t>And the generated summary will be displayed on screen and by audio format.</a:t>
            </a:r>
          </a:p>
          <a:p>
            <a:pPr marL="0" indent="0">
              <a:buFont typeface="+mj-lt"/>
              <a:buNone/>
            </a:pPr>
            <a:endParaRPr lang="en-SG" dirty="0"/>
          </a:p>
          <a:p>
            <a:pPr marL="0" indent="0">
              <a:buFont typeface="+mj-lt"/>
              <a:buNone/>
            </a:pPr>
            <a:endParaRPr lang="en-SG" dirty="0"/>
          </a:p>
          <a:p>
            <a:pPr marL="0" indent="0">
              <a:buFont typeface="+mj-lt"/>
              <a:buNone/>
            </a:pPr>
            <a:endParaRPr lang="en-SG" dirty="0"/>
          </a:p>
          <a:p>
            <a:pPr marL="0" indent="0">
              <a:buFont typeface="+mj-lt"/>
              <a:buNone/>
            </a:pPr>
            <a:endParaRPr lang="en-SG" dirty="0"/>
          </a:p>
          <a:p>
            <a:pPr marL="0" indent="0">
              <a:buFont typeface="+mj-lt"/>
              <a:buNone/>
            </a:pPr>
            <a:endParaRPr lang="en-SG" dirty="0"/>
          </a:p>
          <a:p>
            <a:pPr marL="0" indent="0">
              <a:buFont typeface="+mj-lt"/>
              <a:buNone/>
            </a:pPr>
            <a:endParaRPr lang="en-SG" dirty="0"/>
          </a:p>
          <a:p>
            <a:pPr marL="0" indent="0">
              <a:buFont typeface="+mj-lt"/>
              <a:buNone/>
            </a:pPr>
            <a:endParaRPr lang="en-SG" dirty="0"/>
          </a:p>
          <a:p>
            <a:pPr marL="0" indent="0">
              <a:buFont typeface="+mj-lt"/>
              <a:buNone/>
            </a:pPr>
            <a:endParaRPr lang="en-SG" dirty="0"/>
          </a:p>
        </p:txBody>
      </p:sp>
      <p:sp>
        <p:nvSpPr>
          <p:cNvPr id="4" name="Slide Number Placeholder 3"/>
          <p:cNvSpPr>
            <a:spLocks noGrp="1"/>
          </p:cNvSpPr>
          <p:nvPr>
            <p:ph type="sldNum" sz="quarter" idx="10"/>
          </p:nvPr>
        </p:nvSpPr>
        <p:spPr/>
        <p:txBody>
          <a:bodyPr/>
          <a:lstStyle/>
          <a:p>
            <a:fld id="{45E4F398-F8F5-4868-BE6B-81C66B954108}" type="slidenum">
              <a:rPr lang="en-SG" smtClean="0"/>
              <a:t>4</a:t>
            </a:fld>
            <a:endParaRPr lang="en-SG"/>
          </a:p>
        </p:txBody>
      </p:sp>
    </p:spTree>
    <p:extLst>
      <p:ext uri="{BB962C8B-B14F-4D97-AF65-F5344CB8AC3E}">
        <p14:creationId xmlns:p14="http://schemas.microsoft.com/office/powerpoint/2010/main" val="3981573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r>
              <a:rPr lang="en-SG" sz="3600" dirty="0"/>
              <a:t>So an overview of our application design.</a:t>
            </a:r>
          </a:p>
          <a:p>
            <a:pPr marL="0" indent="0">
              <a:buFont typeface="+mj-lt"/>
              <a:buNone/>
            </a:pPr>
            <a:endParaRPr lang="en-SG" sz="3600" dirty="0"/>
          </a:p>
          <a:p>
            <a:pPr marL="0" indent="0">
              <a:buFont typeface="+mj-lt"/>
              <a:buNone/>
            </a:pPr>
            <a:r>
              <a:rPr lang="en-SG" sz="3600" dirty="0"/>
              <a:t>We use </a:t>
            </a:r>
            <a:r>
              <a:rPr lang="en-SG" sz="3600" dirty="0" err="1"/>
              <a:t>streamlit</a:t>
            </a:r>
            <a:r>
              <a:rPr lang="en-SG" sz="3600" dirty="0"/>
              <a:t> to design the frontend web application for user to input 3 types of text, URL, XML formatted file or TXT files. </a:t>
            </a:r>
          </a:p>
          <a:p>
            <a:pPr marL="0" indent="0">
              <a:buFont typeface="+mj-lt"/>
              <a:buNone/>
            </a:pPr>
            <a:endParaRPr lang="en-SG" sz="3600" dirty="0"/>
          </a:p>
          <a:p>
            <a:pPr marL="0" indent="0">
              <a:buFont typeface="+mj-lt"/>
              <a:buNone/>
            </a:pPr>
            <a:r>
              <a:rPr lang="en-SG" sz="3600" dirty="0"/>
              <a:t>We also use </a:t>
            </a:r>
            <a:r>
              <a:rPr lang="en-SG" sz="3600" dirty="0" err="1"/>
              <a:t>streamlit</a:t>
            </a:r>
            <a:r>
              <a:rPr lang="en-SG" sz="3600" dirty="0"/>
              <a:t> to host the backend summarization engine. </a:t>
            </a:r>
          </a:p>
          <a:p>
            <a:pPr marL="0" indent="0">
              <a:buFont typeface="+mj-lt"/>
              <a:buNone/>
            </a:pPr>
            <a:endParaRPr lang="en-SG" sz="3600" dirty="0"/>
          </a:p>
          <a:p>
            <a:pPr marL="0" indent="0">
              <a:buFont typeface="+mj-lt"/>
              <a:buNone/>
            </a:pPr>
            <a:r>
              <a:rPr lang="en-SG" sz="3600" dirty="0"/>
              <a:t>The summary engine is run by implementing SOTA model, </a:t>
            </a:r>
            <a:r>
              <a:rPr lang="en-SG" sz="3600" dirty="0" err="1"/>
              <a:t>sciBERT</a:t>
            </a:r>
            <a:r>
              <a:rPr lang="en-SG" sz="3600" dirty="0"/>
              <a:t> and </a:t>
            </a:r>
            <a:r>
              <a:rPr lang="en-SG" sz="3600" dirty="0" err="1"/>
              <a:t>distillBERT</a:t>
            </a:r>
            <a:r>
              <a:rPr lang="en-SG" sz="3600" dirty="0"/>
              <a:t>.</a:t>
            </a:r>
          </a:p>
          <a:p>
            <a:pPr marL="0" indent="0">
              <a:buFont typeface="+mj-lt"/>
              <a:buNone/>
            </a:pPr>
            <a:endParaRPr lang="en-SG" sz="3600" dirty="0"/>
          </a:p>
          <a:p>
            <a:pPr marL="0" indent="0">
              <a:buFont typeface="+mj-lt"/>
              <a:buNone/>
            </a:pPr>
            <a:r>
              <a:rPr lang="en-SG" sz="3600" dirty="0"/>
              <a:t>The inputs will pass through the engine and generate a highlighted summary base on the original corpus displayed on screen and by audio format.</a:t>
            </a:r>
          </a:p>
          <a:p>
            <a:pPr algn="just"/>
            <a:endParaRPr lang="en-US" sz="3600" dirty="0">
              <a:solidFill>
                <a:schemeClr val="tx1">
                  <a:lumMod val="75000"/>
                  <a:lumOff val="25000"/>
                </a:schemeClr>
              </a:solidFill>
            </a:endParaRPr>
          </a:p>
          <a:p>
            <a:pPr algn="just"/>
            <a:r>
              <a:rPr lang="en-US" sz="3600" dirty="0">
                <a:solidFill>
                  <a:schemeClr val="tx1">
                    <a:lumMod val="75000"/>
                    <a:lumOff val="25000"/>
                  </a:schemeClr>
                </a:solidFill>
              </a:rPr>
              <a:t>####</a:t>
            </a:r>
          </a:p>
          <a:p>
            <a:pPr algn="just"/>
            <a:r>
              <a:rPr lang="en-US" sz="3600" dirty="0">
                <a:solidFill>
                  <a:schemeClr val="tx1">
                    <a:lumMod val="75000"/>
                    <a:lumOff val="25000"/>
                  </a:schemeClr>
                </a:solidFill>
              </a:rPr>
              <a:t>Automatic summarization systems seek to condense the</a:t>
            </a:r>
          </a:p>
          <a:p>
            <a:pPr algn="just"/>
            <a:r>
              <a:rPr lang="en-US" sz="3600" dirty="0">
                <a:solidFill>
                  <a:schemeClr val="tx1">
                    <a:lumMod val="75000"/>
                    <a:lumOff val="25000"/>
                  </a:schemeClr>
                </a:solidFill>
              </a:rPr>
              <a:t>size of a piece of text while preserving most of its important information content and meaning</a:t>
            </a:r>
          </a:p>
          <a:p>
            <a:pPr marL="0" indent="0">
              <a:buFont typeface="+mj-lt"/>
              <a:buNone/>
            </a:pPr>
            <a:endParaRPr lang="en-SG" dirty="0"/>
          </a:p>
          <a:p>
            <a:pPr marL="0" marR="0" lvl="0" indent="0" algn="l" defTabSz="2587885" rtl="0" eaLnBrk="1" fontAlgn="auto" latinLnBrk="0" hangingPunct="1">
              <a:lnSpc>
                <a:spcPct val="100000"/>
              </a:lnSpc>
              <a:spcBef>
                <a:spcPts val="0"/>
              </a:spcBef>
              <a:spcAft>
                <a:spcPts val="0"/>
              </a:spcAft>
              <a:buClrTx/>
              <a:buSzTx/>
              <a:buFont typeface="+mj-lt"/>
              <a:buNone/>
              <a:tabLst/>
              <a:defRPr/>
            </a:pPr>
            <a:r>
              <a:rPr lang="en-US" sz="3600" dirty="0">
                <a:solidFill>
                  <a:schemeClr val="tx1">
                    <a:lumMod val="75000"/>
                    <a:lumOff val="25000"/>
                  </a:schemeClr>
                </a:solidFill>
              </a:rPr>
              <a:t>The assistant uses state of the art NLP to produce several different levels of summarization for the articles. The summarizations can have user defined levels of verbosity</a:t>
            </a:r>
            <a:endParaRPr lang="en-SG" sz="3600" b="1" dirty="0">
              <a:solidFill>
                <a:schemeClr val="tx1">
                  <a:lumMod val="75000"/>
                  <a:lumOff val="25000"/>
                </a:schemeClr>
              </a:solidFill>
            </a:endParaRPr>
          </a:p>
          <a:p>
            <a:pPr marL="0" indent="0">
              <a:buFont typeface="+mj-lt"/>
              <a:buNone/>
            </a:pPr>
            <a:endParaRPr lang="en-SG" dirty="0"/>
          </a:p>
          <a:p>
            <a:pPr marL="0" indent="0">
              <a:buFont typeface="+mj-lt"/>
              <a:buNone/>
            </a:pPr>
            <a:endParaRPr lang="en-SG" dirty="0"/>
          </a:p>
          <a:p>
            <a:pPr marL="0" indent="0">
              <a:buFont typeface="+mj-lt"/>
              <a:buNone/>
            </a:pPr>
            <a:endParaRPr lang="en-SG" dirty="0"/>
          </a:p>
        </p:txBody>
      </p:sp>
      <p:sp>
        <p:nvSpPr>
          <p:cNvPr id="4" name="Slide Number Placeholder 3"/>
          <p:cNvSpPr>
            <a:spLocks noGrp="1"/>
          </p:cNvSpPr>
          <p:nvPr>
            <p:ph type="sldNum" sz="quarter" idx="10"/>
          </p:nvPr>
        </p:nvSpPr>
        <p:spPr/>
        <p:txBody>
          <a:bodyPr/>
          <a:lstStyle/>
          <a:p>
            <a:fld id="{45E4F398-F8F5-4868-BE6B-81C66B954108}" type="slidenum">
              <a:rPr lang="en-SG" smtClean="0"/>
              <a:t>5</a:t>
            </a:fld>
            <a:endParaRPr lang="en-SG"/>
          </a:p>
        </p:txBody>
      </p:sp>
    </p:spTree>
    <p:extLst>
      <p:ext uri="{BB962C8B-B14F-4D97-AF65-F5344CB8AC3E}">
        <p14:creationId xmlns:p14="http://schemas.microsoft.com/office/powerpoint/2010/main" val="3058492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BERT or Bidirectional Encoder Representations from Transformers </a:t>
            </a:r>
            <a:r>
              <a:rPr lang="en-US" sz="1800" dirty="0">
                <a:effectLst/>
                <a:latin typeface="Calibri" panose="020F0502020204030204" pitchFamily="34" charset="0"/>
                <a:ea typeface="Calibri" panose="020F0502020204030204" pitchFamily="34" charset="0"/>
                <a:cs typeface="Times New Roman" panose="02020603050405020304" pitchFamily="18" charset="0"/>
              </a:rPr>
              <a:t>is a technique for Natural Language Processing using pre-trained models developed by Google.</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original BERT was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pre-trained with a dataset </a:t>
            </a:r>
            <a:r>
              <a:rPr lang="en-US" sz="1800" dirty="0">
                <a:effectLst/>
                <a:latin typeface="Calibri" panose="020F0502020204030204" pitchFamily="34" charset="0"/>
                <a:ea typeface="Calibri" panose="020F0502020204030204" pitchFamily="34" charset="0"/>
                <a:cs typeface="Times New Roman" panose="02020603050405020304" pitchFamily="18" charset="0"/>
              </a:rPr>
              <a:t>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unpublished books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2,5 million words from text passages of Wikipedia.</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Pre trained Transformer based models can be used standalone or as the base layer for fine-tuned models. In our project we used the standalone models without a final fine-tuning step.</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As the Summarization Engines, we used the Hugging face transformers library and chose two BERT based contextual embedding models. </a:t>
            </a:r>
            <a:r>
              <a:rPr lang="en-SG" sz="1800" b="1" dirty="0" err="1">
                <a:effectLst/>
                <a:latin typeface="Calibri" panose="020F0502020204030204" pitchFamily="34" charset="0"/>
                <a:ea typeface="Calibri" panose="020F0502020204030204" pitchFamily="34" charset="0"/>
                <a:cs typeface="Times New Roman" panose="02020603050405020304" pitchFamily="18" charset="0"/>
              </a:rPr>
              <a:t>Scibert</a:t>
            </a:r>
            <a:r>
              <a:rPr lang="en-SG" sz="1800" dirty="0">
                <a:effectLst/>
                <a:latin typeface="Calibri" panose="020F0502020204030204" pitchFamily="34" charset="0"/>
                <a:ea typeface="Calibri" panose="020F0502020204030204" pitchFamily="34" charset="0"/>
                <a:cs typeface="Times New Roman" panose="02020603050405020304" pitchFamily="18" charset="0"/>
              </a:rPr>
              <a:t> and </a:t>
            </a:r>
            <a:r>
              <a:rPr lang="en-SG" sz="1800" b="1" dirty="0" err="1">
                <a:effectLst/>
                <a:latin typeface="Calibri" panose="020F0502020204030204" pitchFamily="34" charset="0"/>
                <a:ea typeface="Calibri" panose="020F0502020204030204" pitchFamily="34" charset="0"/>
                <a:cs typeface="Times New Roman" panose="02020603050405020304" pitchFamily="18" charset="0"/>
              </a:rPr>
              <a:t>Distilbert</a:t>
            </a:r>
            <a:r>
              <a:rPr lang="en-SG" sz="1800" b="1"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SG"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SG" sz="1800" b="1" dirty="0">
              <a:effectLst/>
              <a:latin typeface="Calibri" panose="020F0502020204030204" pitchFamily="34" charset="0"/>
              <a:cs typeface="Times New Roman" panose="02020603050405020304" pitchFamily="18" charset="0"/>
            </a:endParaRPr>
          </a:p>
          <a:p>
            <a:pPr>
              <a:lnSpc>
                <a:spcPct val="107000"/>
              </a:lnSpc>
              <a:spcAft>
                <a:spcPts val="800"/>
              </a:spcAft>
            </a:pPr>
            <a:endParaRPr lang="en-SG" sz="1800" b="1" dirty="0">
              <a:effectLst/>
              <a:latin typeface="Calibri" panose="020F0502020204030204" pitchFamily="34" charset="0"/>
              <a:cs typeface="Times New Roman" panose="02020603050405020304" pitchFamily="18" charset="0"/>
            </a:endParaRPr>
          </a:p>
          <a:p>
            <a:pPr>
              <a:lnSpc>
                <a:spcPct val="107000"/>
              </a:lnSpc>
              <a:spcAft>
                <a:spcPts val="800"/>
              </a:spcAft>
            </a:pPr>
            <a:endParaRPr lang="en-SG" sz="1800" b="1" dirty="0">
              <a:effectLst/>
              <a:latin typeface="Calibri" panose="020F0502020204030204" pitchFamily="34" charset="0"/>
              <a:cs typeface="Times New Roman" panose="02020603050405020304" pitchFamily="18" charset="0"/>
            </a:endParaRPr>
          </a:p>
          <a:p>
            <a:pPr>
              <a:lnSpc>
                <a:spcPct val="107000"/>
              </a:lnSpc>
              <a:spcAft>
                <a:spcPts val="800"/>
              </a:spcAft>
            </a:pPr>
            <a:endParaRPr lang="en-SG" dirty="0"/>
          </a:p>
          <a:p>
            <a:pPr marL="0" indent="0">
              <a:buFont typeface="+mj-lt"/>
              <a:buNone/>
            </a:pPr>
            <a:endParaRPr lang="en-SG" dirty="0"/>
          </a:p>
          <a:p>
            <a:pPr marL="0" indent="0">
              <a:buFont typeface="+mj-lt"/>
              <a:buNone/>
            </a:pPr>
            <a:endParaRPr lang="en-SG" dirty="0"/>
          </a:p>
          <a:p>
            <a:pPr marL="0" indent="0">
              <a:buFont typeface="+mj-lt"/>
              <a:buNone/>
            </a:pPr>
            <a:endParaRPr lang="en-SG" dirty="0"/>
          </a:p>
          <a:p>
            <a:pPr marL="0" indent="0">
              <a:buFont typeface="+mj-lt"/>
              <a:buNone/>
            </a:pPr>
            <a:endParaRPr lang="en-SG" dirty="0"/>
          </a:p>
          <a:p>
            <a:pPr marL="0" indent="0">
              <a:buFont typeface="+mj-lt"/>
              <a:buNone/>
            </a:pPr>
            <a:r>
              <a:rPr lang="en-SG" dirty="0"/>
              <a:t>###############################################################################################################</a:t>
            </a:r>
          </a:p>
          <a:p>
            <a:pPr marL="0" indent="0">
              <a:buFont typeface="+mj-lt"/>
              <a:buNone/>
            </a:pPr>
            <a:endParaRPr lang="en-SG" dirty="0"/>
          </a:p>
          <a:p>
            <a:pPr marL="0" indent="0">
              <a:buFont typeface="+mj-lt"/>
              <a:buNone/>
            </a:pPr>
            <a:r>
              <a:rPr lang="en-US" dirty="0"/>
              <a:t>Utilizing the BERT language model, our summarizer computes a contextual representation, i.e. an n-dimensional vector, for every sentence. </a:t>
            </a:r>
          </a:p>
          <a:p>
            <a:pPr marL="0" indent="0">
              <a:buFont typeface="+mj-lt"/>
              <a:buNone/>
            </a:pPr>
            <a:endParaRPr lang="en-US" dirty="0"/>
          </a:p>
          <a:p>
            <a:pPr marL="0" indent="0">
              <a:buFont typeface="+mj-lt"/>
              <a:buNone/>
            </a:pPr>
            <a:endParaRPr lang="en-US" dirty="0"/>
          </a:p>
          <a:p>
            <a:pPr marL="0" indent="0">
              <a:buFont typeface="+mj-lt"/>
              <a:buNone/>
            </a:pPr>
            <a:r>
              <a:rPr lang="en-US" dirty="0"/>
              <a:t>The summarizer uses the contextualized embeddings to quantify the informative content of sentences and assess the similarity between them. </a:t>
            </a:r>
          </a:p>
          <a:p>
            <a:pPr marL="0" indent="0">
              <a:buFont typeface="+mj-lt"/>
              <a:buNone/>
            </a:pPr>
            <a:endParaRPr lang="en-US" dirty="0"/>
          </a:p>
          <a:p>
            <a:pPr marL="0" indent="0">
              <a:buFont typeface="+mj-lt"/>
              <a:buNone/>
            </a:pPr>
            <a:endParaRPr lang="en-US" dirty="0"/>
          </a:p>
          <a:p>
            <a:pPr marL="0" indent="0">
              <a:buFont typeface="+mj-lt"/>
              <a:buNone/>
            </a:pPr>
            <a:r>
              <a:rPr lang="en-US" dirty="0"/>
              <a:t>The idea is that those sentences with similar scores share similar context. </a:t>
            </a:r>
          </a:p>
          <a:p>
            <a:pPr marL="0" indent="0">
              <a:buFont typeface="+mj-lt"/>
              <a:buNone/>
            </a:pPr>
            <a:endParaRPr lang="en-US" dirty="0"/>
          </a:p>
          <a:p>
            <a:pPr marL="0" indent="0">
              <a:buFont typeface="+mj-lt"/>
              <a:buNone/>
            </a:pPr>
            <a:endParaRPr lang="en-US" dirty="0"/>
          </a:p>
          <a:p>
            <a:pPr marL="0" indent="0">
              <a:buFont typeface="+mj-lt"/>
              <a:buNone/>
            </a:pPr>
            <a:r>
              <a:rPr lang="en-US" dirty="0"/>
              <a:t>Subsequently, the summarizer selects the most informative sentences to generate the final summary. </a:t>
            </a:r>
            <a:endParaRPr lang="en-SG" dirty="0"/>
          </a:p>
          <a:p>
            <a:pPr marL="0" indent="0">
              <a:buFont typeface="+mj-lt"/>
              <a:buNone/>
            </a:pPr>
            <a:endParaRPr lang="en-SG" dirty="0"/>
          </a:p>
        </p:txBody>
      </p:sp>
      <p:sp>
        <p:nvSpPr>
          <p:cNvPr id="4" name="Slide Number Placeholder 3"/>
          <p:cNvSpPr>
            <a:spLocks noGrp="1"/>
          </p:cNvSpPr>
          <p:nvPr>
            <p:ph type="sldNum" sz="quarter" idx="10"/>
          </p:nvPr>
        </p:nvSpPr>
        <p:spPr/>
        <p:txBody>
          <a:bodyPr/>
          <a:lstStyle/>
          <a:p>
            <a:fld id="{45E4F398-F8F5-4868-BE6B-81C66B954108}" type="slidenum">
              <a:rPr lang="en-SG" smtClean="0"/>
              <a:t>6</a:t>
            </a:fld>
            <a:endParaRPr lang="en-SG"/>
          </a:p>
        </p:txBody>
      </p:sp>
    </p:spTree>
    <p:extLst>
      <p:ext uri="{BB962C8B-B14F-4D97-AF65-F5344CB8AC3E}">
        <p14:creationId xmlns:p14="http://schemas.microsoft.com/office/powerpoint/2010/main" val="158701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pre trained models, for Scientific content, we use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Scibert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Scibert</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a BERT based model but pre-trained in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large multidomain scientific corpus from the Semantic Scholar dataset</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consisting of 1.14 million scientific publications from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computer science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biomedical research. </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more General content, we use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Distilbert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dirty="0" err="1">
                <a:effectLst/>
                <a:latin typeface="Calibri" panose="020F0502020204030204" pitchFamily="34" charset="0"/>
                <a:ea typeface="Calibri" panose="020F0502020204030204" pitchFamily="34" charset="0"/>
                <a:cs typeface="Times New Roman" panose="02020603050405020304" pitchFamily="18" charset="0"/>
              </a:rPr>
              <a:t>DistilBERT</a:t>
            </a:r>
            <a:r>
              <a:rPr lang="en-SG" sz="1800" dirty="0">
                <a:effectLst/>
                <a:latin typeface="Calibri" panose="020F0502020204030204" pitchFamily="34" charset="0"/>
                <a:ea typeface="Calibri" panose="020F0502020204030204" pitchFamily="34" charset="0"/>
                <a:cs typeface="Times New Roman" panose="02020603050405020304" pitchFamily="18" charset="0"/>
              </a:rPr>
              <a:t> is a smaller and faster version of BERT trained by distilling the Bert base. It has 40% less parameters, runs 60% faster while preserving over 95% of Bert’s performances</a:t>
            </a: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This distinction between scientific and general type of content is important because the researcher often needs to alternate between scientific articles and other sources of information, such as news, company info, or Wikipedia for instance.</a:t>
            </a: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Calibri" panose="020F0502020204030204" pitchFamily="34" charset="0"/>
                <a:cs typeface="Times New Roman" panose="02020603050405020304" pitchFamily="18" charset="0"/>
              </a:rPr>
              <a:t>Giving the choice to alternate between the two summarizer engines improves the functionality and usability of the app for the researcher. </a:t>
            </a:r>
          </a:p>
          <a:p>
            <a:pPr marL="0" indent="0">
              <a:buFont typeface="+mj-lt"/>
              <a:buNone/>
            </a:pPr>
            <a:endParaRPr lang="en-SG" dirty="0"/>
          </a:p>
        </p:txBody>
      </p:sp>
      <p:sp>
        <p:nvSpPr>
          <p:cNvPr id="4" name="Slide Number Placeholder 3"/>
          <p:cNvSpPr>
            <a:spLocks noGrp="1"/>
          </p:cNvSpPr>
          <p:nvPr>
            <p:ph type="sldNum" sz="quarter" idx="10"/>
          </p:nvPr>
        </p:nvSpPr>
        <p:spPr/>
        <p:txBody>
          <a:bodyPr/>
          <a:lstStyle/>
          <a:p>
            <a:fld id="{45E4F398-F8F5-4868-BE6B-81C66B954108}" type="slidenum">
              <a:rPr lang="en-SG" smtClean="0"/>
              <a:t>7</a:t>
            </a:fld>
            <a:endParaRPr lang="en-SG"/>
          </a:p>
        </p:txBody>
      </p:sp>
    </p:spTree>
    <p:extLst>
      <p:ext uri="{BB962C8B-B14F-4D97-AF65-F5344CB8AC3E}">
        <p14:creationId xmlns:p14="http://schemas.microsoft.com/office/powerpoint/2010/main" val="3396680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r>
              <a:rPr lang="en-US" dirty="0"/>
              <a:t>Transformer models are the state of the art in NLP, so the performance is very high, even when using the base models without fine tuning. </a:t>
            </a:r>
          </a:p>
          <a:p>
            <a:pPr marL="0" indent="0">
              <a:buFont typeface="+mj-lt"/>
              <a:buNone/>
            </a:pPr>
            <a:endParaRPr lang="en-US" dirty="0"/>
          </a:p>
          <a:p>
            <a:pPr marL="0" indent="0">
              <a:buFont typeface="+mj-lt"/>
              <a:buNone/>
            </a:pPr>
            <a:r>
              <a:rPr lang="en-US" dirty="0"/>
              <a:t>We measured the performance of our two summarization engines in a dataset used in the </a:t>
            </a:r>
            <a:r>
              <a:rPr lang="en-US" dirty="0" err="1"/>
              <a:t>SciSumm</a:t>
            </a:r>
            <a:r>
              <a:rPr lang="en-US" dirty="0"/>
              <a:t> competition.</a:t>
            </a:r>
          </a:p>
          <a:p>
            <a:pPr marL="0" indent="0">
              <a:buFont typeface="+mj-lt"/>
              <a:buNone/>
            </a:pPr>
            <a:endParaRPr lang="en-US" dirty="0"/>
          </a:p>
          <a:p>
            <a:pPr marL="0" indent="0">
              <a:buFont typeface="+mj-lt"/>
              <a:buNone/>
            </a:pPr>
            <a:r>
              <a:rPr lang="en-US" dirty="0"/>
              <a:t>The dataset has one thousand scientific articles and their corresponding human made summary.</a:t>
            </a:r>
          </a:p>
          <a:p>
            <a:pPr marL="0" indent="0">
              <a:buFont typeface="+mj-lt"/>
              <a:buNone/>
            </a:pPr>
            <a:endParaRPr lang="en-US" dirty="0"/>
          </a:p>
          <a:p>
            <a:pPr marL="0" indent="0">
              <a:buFont typeface="+mj-lt"/>
              <a:buNone/>
            </a:pPr>
            <a:r>
              <a:rPr lang="en-US" dirty="0"/>
              <a:t>The competition held every year, measures how well the competing models can produce summaries that match the human made summaries</a:t>
            </a:r>
          </a:p>
          <a:p>
            <a:pPr marL="0" indent="0">
              <a:buFont typeface="+mj-lt"/>
              <a:buNone/>
            </a:pPr>
            <a:endParaRPr lang="en-US" dirty="0"/>
          </a:p>
          <a:p>
            <a:pPr marL="0" indent="0">
              <a:buFont typeface="+mj-lt"/>
              <a:buNone/>
            </a:pPr>
            <a:r>
              <a:rPr lang="en-US" dirty="0"/>
              <a:t>As you can see in the results for 2019, the rouge scores for our models using the  fall in the middle range of the results</a:t>
            </a:r>
          </a:p>
          <a:p>
            <a:pPr marL="0" indent="0">
              <a:buFont typeface="+mj-lt"/>
              <a:buNone/>
            </a:pPr>
            <a:endParaRPr lang="en-US" dirty="0"/>
          </a:p>
          <a:p>
            <a:pPr marL="0" indent="0">
              <a:buFont typeface="+mj-lt"/>
              <a:buNone/>
            </a:pPr>
            <a:r>
              <a:rPr lang="en-US" dirty="0"/>
              <a:t>Also, because the dataset is made of scientific articles, the results for the </a:t>
            </a:r>
            <a:r>
              <a:rPr lang="en-US" dirty="0" err="1"/>
              <a:t>Scibert</a:t>
            </a:r>
            <a:r>
              <a:rPr lang="en-US" dirty="0"/>
              <a:t> summaries are a little better than for </a:t>
            </a:r>
            <a:r>
              <a:rPr lang="en-US" dirty="0" err="1"/>
              <a:t>distilbert</a:t>
            </a:r>
            <a:r>
              <a:rPr lang="en-US" dirty="0"/>
              <a:t> summaries</a:t>
            </a:r>
          </a:p>
          <a:p>
            <a:pPr marL="0" indent="0">
              <a:buFont typeface="+mj-lt"/>
              <a:buNone/>
            </a:pPr>
            <a:endParaRPr lang="en-US" dirty="0"/>
          </a:p>
          <a:p>
            <a:pPr marL="0" indent="0">
              <a:buFont typeface="+mj-lt"/>
              <a:buNone/>
            </a:pPr>
            <a:r>
              <a:rPr lang="en-US" dirty="0"/>
              <a:t>Now let’s see the app in action</a:t>
            </a:r>
          </a:p>
          <a:p>
            <a:pPr marL="0" indent="0">
              <a:buFont typeface="+mj-lt"/>
              <a:buNone/>
            </a:pPr>
            <a:endParaRPr lang="en-SG" dirty="0"/>
          </a:p>
        </p:txBody>
      </p:sp>
      <p:sp>
        <p:nvSpPr>
          <p:cNvPr id="4" name="Slide Number Placeholder 3"/>
          <p:cNvSpPr>
            <a:spLocks noGrp="1"/>
          </p:cNvSpPr>
          <p:nvPr>
            <p:ph type="sldNum" sz="quarter" idx="10"/>
          </p:nvPr>
        </p:nvSpPr>
        <p:spPr/>
        <p:txBody>
          <a:bodyPr/>
          <a:lstStyle/>
          <a:p>
            <a:fld id="{45E4F398-F8F5-4868-BE6B-81C66B954108}" type="slidenum">
              <a:rPr lang="en-SG" smtClean="0"/>
              <a:t>8</a:t>
            </a:fld>
            <a:endParaRPr lang="en-SG"/>
          </a:p>
        </p:txBody>
      </p:sp>
    </p:spTree>
    <p:extLst>
      <p:ext uri="{BB962C8B-B14F-4D97-AF65-F5344CB8AC3E}">
        <p14:creationId xmlns:p14="http://schemas.microsoft.com/office/powerpoint/2010/main" val="2076236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endParaRPr lang="en-SG" dirty="0"/>
          </a:p>
        </p:txBody>
      </p:sp>
      <p:sp>
        <p:nvSpPr>
          <p:cNvPr id="4" name="Slide Number Placeholder 3"/>
          <p:cNvSpPr>
            <a:spLocks noGrp="1"/>
          </p:cNvSpPr>
          <p:nvPr>
            <p:ph type="sldNum" sz="quarter" idx="10"/>
          </p:nvPr>
        </p:nvSpPr>
        <p:spPr/>
        <p:txBody>
          <a:bodyPr/>
          <a:lstStyle/>
          <a:p>
            <a:fld id="{45E4F398-F8F5-4868-BE6B-81C66B954108}" type="slidenum">
              <a:rPr lang="en-SG" smtClean="0"/>
              <a:t>9</a:t>
            </a:fld>
            <a:endParaRPr lang="en-SG"/>
          </a:p>
        </p:txBody>
      </p:sp>
    </p:spTree>
    <p:extLst>
      <p:ext uri="{BB962C8B-B14F-4D97-AF65-F5344CB8AC3E}">
        <p14:creationId xmlns:p14="http://schemas.microsoft.com/office/powerpoint/2010/main" val="387038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27521" y="4954765"/>
            <a:ext cx="34311908" cy="10540259"/>
          </a:xfrm>
        </p:spPr>
        <p:txBody>
          <a:bodyPr anchor="b"/>
          <a:lstStyle>
            <a:lvl1pPr algn="ctr">
              <a:defRPr sz="26488"/>
            </a:lvl1pPr>
          </a:lstStyle>
          <a:p>
            <a:r>
              <a:rPr lang="en-US"/>
              <a:t>Click to edit Master title style</a:t>
            </a:r>
            <a:endParaRPr lang="en-US" dirty="0"/>
          </a:p>
        </p:txBody>
      </p:sp>
      <p:sp>
        <p:nvSpPr>
          <p:cNvPr id="3" name="Subtitle 2"/>
          <p:cNvSpPr>
            <a:spLocks noGrp="1"/>
          </p:cNvSpPr>
          <p:nvPr>
            <p:ph type="subTitle" idx="1"/>
          </p:nvPr>
        </p:nvSpPr>
        <p:spPr>
          <a:xfrm>
            <a:off x="5045869" y="15901497"/>
            <a:ext cx="30275213"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130620-8B39-4499-A3A2-AF427CE3BB1F}" type="datetimeFigureOut">
              <a:rPr lang="en-SG" smtClean="0"/>
              <a:t>27/7/2020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39541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130620-8B39-4499-A3A2-AF427CE3BB1F}" type="datetimeFigureOut">
              <a:rPr lang="en-SG" smtClean="0"/>
              <a:t>27/7/2020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1921924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887601" y="1611875"/>
            <a:ext cx="8704124"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75230" y="1611875"/>
            <a:ext cx="25607784" cy="256568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130620-8B39-4499-A3A2-AF427CE3BB1F}" type="datetimeFigureOut">
              <a:rPr lang="en-SG" smtClean="0"/>
              <a:t>27/7/2020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160576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130620-8B39-4499-A3A2-AF427CE3BB1F}" type="datetimeFigureOut">
              <a:rPr lang="en-SG" smtClean="0"/>
              <a:t>27/7/2020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1071491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54206" y="7547788"/>
            <a:ext cx="34816494" cy="12593645"/>
          </a:xfrm>
        </p:spPr>
        <p:txBody>
          <a:bodyPr anchor="b"/>
          <a:lstStyle>
            <a:lvl1pPr>
              <a:defRPr sz="26488"/>
            </a:lvl1pPr>
          </a:lstStyle>
          <a:p>
            <a:r>
              <a:rPr lang="en-US"/>
              <a:t>Click to edit Master title style</a:t>
            </a:r>
            <a:endParaRPr lang="en-US" dirty="0"/>
          </a:p>
        </p:txBody>
      </p:sp>
      <p:sp>
        <p:nvSpPr>
          <p:cNvPr id="3" name="Text Placeholder 2"/>
          <p:cNvSpPr>
            <a:spLocks noGrp="1"/>
          </p:cNvSpPr>
          <p:nvPr>
            <p:ph type="body" idx="1"/>
          </p:nvPr>
        </p:nvSpPr>
        <p:spPr>
          <a:xfrm>
            <a:off x="2754206" y="20260574"/>
            <a:ext cx="34816494"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F130620-8B39-4499-A3A2-AF427CE3BB1F}" type="datetimeFigureOut">
              <a:rPr lang="en-SG" smtClean="0"/>
              <a:t>27/7/2020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9395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75228" y="8059374"/>
            <a:ext cx="17155954"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435768" y="8059374"/>
            <a:ext cx="17155954"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130620-8B39-4499-A3A2-AF427CE3BB1F}" type="datetimeFigureOut">
              <a:rPr lang="en-SG" smtClean="0"/>
              <a:t>27/7/2020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412836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80486" y="1611882"/>
            <a:ext cx="34816494"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80490" y="7421634"/>
            <a:ext cx="17077109"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Edit Master text styles</a:t>
            </a:r>
          </a:p>
        </p:txBody>
      </p:sp>
      <p:sp>
        <p:nvSpPr>
          <p:cNvPr id="4" name="Content Placeholder 3"/>
          <p:cNvSpPr>
            <a:spLocks noGrp="1"/>
          </p:cNvSpPr>
          <p:nvPr>
            <p:ph sz="half" idx="2"/>
          </p:nvPr>
        </p:nvSpPr>
        <p:spPr>
          <a:xfrm>
            <a:off x="2780490" y="11058863"/>
            <a:ext cx="17077109"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435770" y="7421634"/>
            <a:ext cx="17161212"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Edit Master text styles</a:t>
            </a:r>
          </a:p>
        </p:txBody>
      </p:sp>
      <p:sp>
        <p:nvSpPr>
          <p:cNvPr id="6" name="Content Placeholder 5"/>
          <p:cNvSpPr>
            <a:spLocks noGrp="1"/>
          </p:cNvSpPr>
          <p:nvPr>
            <p:ph sz="quarter" idx="4"/>
          </p:nvPr>
        </p:nvSpPr>
        <p:spPr>
          <a:xfrm>
            <a:off x="20435770" y="11058863"/>
            <a:ext cx="17161212"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130620-8B39-4499-A3A2-AF427CE3BB1F}" type="datetimeFigureOut">
              <a:rPr lang="en-SG" smtClean="0"/>
              <a:t>27/7/2020</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106608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130620-8B39-4499-A3A2-AF427CE3BB1F}" type="datetimeFigureOut">
              <a:rPr lang="en-SG" smtClean="0"/>
              <a:t>27/7/2020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2328854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130620-8B39-4499-A3A2-AF427CE3BB1F}" type="datetimeFigureOut">
              <a:rPr lang="en-SG" smtClean="0"/>
              <a:t>27/7/2020</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240664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80486" y="2018348"/>
            <a:ext cx="13019392" cy="7064216"/>
          </a:xfrm>
        </p:spPr>
        <p:txBody>
          <a:bodyPr anchor="b"/>
          <a:lstStyle>
            <a:lvl1pPr>
              <a:defRPr sz="14127"/>
            </a:lvl1pPr>
          </a:lstStyle>
          <a:p>
            <a:r>
              <a:rPr lang="en-US"/>
              <a:t>Click to edit Master title style</a:t>
            </a:r>
            <a:endParaRPr lang="en-US" dirty="0"/>
          </a:p>
        </p:txBody>
      </p:sp>
      <p:sp>
        <p:nvSpPr>
          <p:cNvPr id="3" name="Content Placeholder 2"/>
          <p:cNvSpPr>
            <a:spLocks noGrp="1"/>
          </p:cNvSpPr>
          <p:nvPr>
            <p:ph idx="1"/>
          </p:nvPr>
        </p:nvSpPr>
        <p:spPr>
          <a:xfrm>
            <a:off x="17161212" y="4359077"/>
            <a:ext cx="20435768"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80486" y="9082564"/>
            <a:ext cx="13019392"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Edit Master text styles</a:t>
            </a:r>
          </a:p>
        </p:txBody>
      </p:sp>
      <p:sp>
        <p:nvSpPr>
          <p:cNvPr id="5" name="Date Placeholder 4"/>
          <p:cNvSpPr>
            <a:spLocks noGrp="1"/>
          </p:cNvSpPr>
          <p:nvPr>
            <p:ph type="dt" sz="half" idx="10"/>
          </p:nvPr>
        </p:nvSpPr>
        <p:spPr/>
        <p:txBody>
          <a:bodyPr/>
          <a:lstStyle/>
          <a:p>
            <a:fld id="{5F130620-8B39-4499-A3A2-AF427CE3BB1F}" type="datetimeFigureOut">
              <a:rPr lang="en-SG" smtClean="0"/>
              <a:t>27/7/2020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3295432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80486" y="2018348"/>
            <a:ext cx="13019392" cy="7064216"/>
          </a:xfrm>
        </p:spPr>
        <p:txBody>
          <a:bodyPr anchor="b"/>
          <a:lstStyle>
            <a:lvl1pPr>
              <a:defRPr sz="14127"/>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61212" y="4359077"/>
            <a:ext cx="20435768"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US"/>
              <a:t>Click icon to add picture</a:t>
            </a:r>
            <a:endParaRPr lang="en-US" dirty="0"/>
          </a:p>
        </p:txBody>
      </p:sp>
      <p:sp>
        <p:nvSpPr>
          <p:cNvPr id="4" name="Text Placeholder 3"/>
          <p:cNvSpPr>
            <a:spLocks noGrp="1"/>
          </p:cNvSpPr>
          <p:nvPr>
            <p:ph type="body" sz="half" idx="2"/>
          </p:nvPr>
        </p:nvSpPr>
        <p:spPr>
          <a:xfrm>
            <a:off x="2780486" y="9082564"/>
            <a:ext cx="13019392"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Edit Master text styles</a:t>
            </a:r>
          </a:p>
        </p:txBody>
      </p:sp>
      <p:sp>
        <p:nvSpPr>
          <p:cNvPr id="5" name="Date Placeholder 4"/>
          <p:cNvSpPr>
            <a:spLocks noGrp="1"/>
          </p:cNvSpPr>
          <p:nvPr>
            <p:ph type="dt" sz="half" idx="10"/>
          </p:nvPr>
        </p:nvSpPr>
        <p:spPr/>
        <p:txBody>
          <a:bodyPr/>
          <a:lstStyle/>
          <a:p>
            <a:fld id="{5F130620-8B39-4499-A3A2-AF427CE3BB1F}" type="datetimeFigureOut">
              <a:rPr lang="en-SG" smtClean="0"/>
              <a:t>27/7/2020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DCEB8A8-191B-4BE1-A5F0-B69CBAD35309}" type="slidenum">
              <a:rPr lang="en-SG" smtClean="0"/>
              <a:t>‹#›</a:t>
            </a:fld>
            <a:endParaRPr lang="en-SG"/>
          </a:p>
        </p:txBody>
      </p:sp>
    </p:spTree>
    <p:extLst>
      <p:ext uri="{BB962C8B-B14F-4D97-AF65-F5344CB8AC3E}">
        <p14:creationId xmlns:p14="http://schemas.microsoft.com/office/powerpoint/2010/main" val="3900810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75228" y="1611882"/>
            <a:ext cx="34816494"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75228" y="8059374"/>
            <a:ext cx="34816494" cy="1920934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75228" y="28060644"/>
            <a:ext cx="9082564"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5F130620-8B39-4499-A3A2-AF427CE3BB1F}" type="datetimeFigureOut">
              <a:rPr lang="en-SG" smtClean="0"/>
              <a:t>27/7/2020</a:t>
            </a:fld>
            <a:endParaRPr lang="en-SG"/>
          </a:p>
        </p:txBody>
      </p:sp>
      <p:sp>
        <p:nvSpPr>
          <p:cNvPr id="5" name="Footer Placeholder 4"/>
          <p:cNvSpPr>
            <a:spLocks noGrp="1"/>
          </p:cNvSpPr>
          <p:nvPr>
            <p:ph type="ftr" sz="quarter" idx="3"/>
          </p:nvPr>
        </p:nvSpPr>
        <p:spPr>
          <a:xfrm>
            <a:off x="13371552" y="28060644"/>
            <a:ext cx="13623846"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28509158" y="28060644"/>
            <a:ext cx="9082564"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EDCEB8A8-191B-4BE1-A5F0-B69CBAD35309}" type="slidenum">
              <a:rPr lang="en-SG" smtClean="0"/>
              <a:t>‹#›</a:t>
            </a:fld>
            <a:endParaRPr lang="en-SG"/>
          </a:p>
        </p:txBody>
      </p:sp>
    </p:spTree>
    <p:extLst>
      <p:ext uri="{BB962C8B-B14F-4D97-AF65-F5344CB8AC3E}">
        <p14:creationId xmlns:p14="http://schemas.microsoft.com/office/powerpoint/2010/main" val="215757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6" name="Round Diagonal Corner Rectangle 5"/>
          <p:cNvSpPr/>
          <p:nvPr/>
        </p:nvSpPr>
        <p:spPr>
          <a:xfrm>
            <a:off x="819438" y="816232"/>
            <a:ext cx="38728073" cy="28642747"/>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7207" dirty="0"/>
          </a:p>
        </p:txBody>
      </p:sp>
      <p:sp>
        <p:nvSpPr>
          <p:cNvPr id="13" name="TextBox 12"/>
          <p:cNvSpPr txBox="1"/>
          <p:nvPr/>
        </p:nvSpPr>
        <p:spPr>
          <a:xfrm>
            <a:off x="2157850" y="22561490"/>
            <a:ext cx="13021190" cy="1258630"/>
          </a:xfrm>
          <a:prstGeom prst="rect">
            <a:avLst/>
          </a:prstGeom>
        </p:spPr>
        <p:txBody>
          <a:bodyPr wrap="square" rtlCol="0">
            <a:spAutoFit/>
          </a:bodyPr>
          <a:lstStyle/>
          <a:p>
            <a:r>
              <a:rPr lang="en-US" sz="7551" b="1" dirty="0">
                <a:solidFill>
                  <a:srgbClr val="FF6600"/>
                </a:solidFill>
              </a:rPr>
              <a:t>Industry Partner</a:t>
            </a:r>
            <a:endParaRPr lang="en-SG" sz="7551" b="1" dirty="0">
              <a:solidFill>
                <a:srgbClr val="FF6600"/>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1659" y="24727643"/>
            <a:ext cx="4390613" cy="3261596"/>
          </a:xfrm>
          <a:prstGeom prst="rect">
            <a:avLst/>
          </a:prstGeom>
        </p:spPr>
      </p:pic>
      <p:sp>
        <p:nvSpPr>
          <p:cNvPr id="5" name="TextBox 4"/>
          <p:cNvSpPr txBox="1"/>
          <p:nvPr/>
        </p:nvSpPr>
        <p:spPr>
          <a:xfrm>
            <a:off x="2157849" y="2026501"/>
            <a:ext cx="25340827" cy="3339376"/>
          </a:xfrm>
          <a:prstGeom prst="rect">
            <a:avLst/>
          </a:prstGeom>
          <a:noFill/>
        </p:spPr>
        <p:txBody>
          <a:bodyPr wrap="square" rtlCol="0">
            <a:spAutoFit/>
          </a:bodyPr>
          <a:lstStyle/>
          <a:p>
            <a:pPr algn="ctr"/>
            <a:r>
              <a:rPr lang="en-US" sz="13100" b="1" dirty="0"/>
              <a:t>Scientific Summarizer</a:t>
            </a:r>
          </a:p>
          <a:p>
            <a:pPr algn="ctr"/>
            <a:r>
              <a:rPr lang="en-US" sz="8000" b="1" dirty="0"/>
              <a:t>for Augmented Productivity</a:t>
            </a:r>
            <a:endParaRPr lang="en-SG" sz="8000" b="1"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98676" y="2187319"/>
            <a:ext cx="10618684" cy="1805177"/>
          </a:xfrm>
          <a:prstGeom prst="rect">
            <a:avLst/>
          </a:prstGeom>
        </p:spPr>
      </p:pic>
      <p:sp>
        <p:nvSpPr>
          <p:cNvPr id="14" name="TextBox 13"/>
          <p:cNvSpPr txBox="1"/>
          <p:nvPr/>
        </p:nvSpPr>
        <p:spPr>
          <a:xfrm>
            <a:off x="14111749" y="22561490"/>
            <a:ext cx="13021190" cy="1258630"/>
          </a:xfrm>
          <a:prstGeom prst="rect">
            <a:avLst/>
          </a:prstGeom>
        </p:spPr>
        <p:txBody>
          <a:bodyPr wrap="square" rtlCol="0">
            <a:spAutoFit/>
          </a:bodyPr>
          <a:lstStyle/>
          <a:p>
            <a:r>
              <a:rPr lang="en-US" sz="7551" b="1" dirty="0">
                <a:solidFill>
                  <a:srgbClr val="FF6600"/>
                </a:solidFill>
              </a:rPr>
              <a:t>Project Members</a:t>
            </a:r>
            <a:endParaRPr lang="en-SG" sz="7551" b="1" dirty="0">
              <a:solidFill>
                <a:srgbClr val="FF6600"/>
              </a:solidFill>
            </a:endParaRPr>
          </a:p>
        </p:txBody>
      </p:sp>
      <p:sp>
        <p:nvSpPr>
          <p:cNvPr id="7" name="TextBox 6">
            <a:extLst>
              <a:ext uri="{FF2B5EF4-FFF2-40B4-BE49-F238E27FC236}">
                <a16:creationId xmlns:a16="http://schemas.microsoft.com/office/drawing/2014/main" id="{2E5EE761-1716-403B-9448-7D74A217E1EE}"/>
              </a:ext>
            </a:extLst>
          </p:cNvPr>
          <p:cNvSpPr txBox="1"/>
          <p:nvPr/>
        </p:nvSpPr>
        <p:spPr>
          <a:xfrm>
            <a:off x="18501405" y="10279699"/>
            <a:ext cx="20284478" cy="5348002"/>
          </a:xfrm>
          <a:prstGeom prst="rect">
            <a:avLst/>
          </a:prstGeom>
          <a:noFill/>
        </p:spPr>
        <p:txBody>
          <a:bodyPr wrap="square" rtlCol="0">
            <a:spAutoFit/>
          </a:bodyPr>
          <a:lstStyle/>
          <a:p>
            <a:pPr algn="ctr"/>
            <a:r>
              <a:rPr lang="en-US" sz="11500" b="1" dirty="0">
                <a:solidFill>
                  <a:srgbClr val="FF6600"/>
                </a:solidFill>
              </a:rPr>
              <a:t>Capstone Project</a:t>
            </a:r>
          </a:p>
          <a:p>
            <a:pPr algn="ctr"/>
            <a:endParaRPr lang="en-US" sz="7551" b="1" dirty="0">
              <a:solidFill>
                <a:srgbClr val="FF6600"/>
              </a:solidFill>
            </a:endParaRPr>
          </a:p>
          <a:p>
            <a:pPr algn="ctr"/>
            <a:r>
              <a:rPr lang="en-US" sz="7551" b="1" dirty="0">
                <a:solidFill>
                  <a:srgbClr val="FF6600"/>
                </a:solidFill>
              </a:rPr>
              <a:t>Tech Immersion &amp; Placement </a:t>
            </a:r>
            <a:r>
              <a:rPr lang="en-US" sz="7551" b="1" dirty="0" err="1">
                <a:solidFill>
                  <a:srgbClr val="FF6600"/>
                </a:solidFill>
              </a:rPr>
              <a:t>Programme</a:t>
            </a:r>
            <a:r>
              <a:rPr lang="en-US" sz="7551" b="1" dirty="0">
                <a:solidFill>
                  <a:srgbClr val="FF6600"/>
                </a:solidFill>
              </a:rPr>
              <a:t> </a:t>
            </a:r>
          </a:p>
          <a:p>
            <a:pPr algn="ctr"/>
            <a:r>
              <a:rPr lang="en-US" sz="7551" b="1" dirty="0">
                <a:solidFill>
                  <a:srgbClr val="FF6600"/>
                </a:solidFill>
              </a:rPr>
              <a:t>in Applied Artificial Intelligence</a:t>
            </a:r>
          </a:p>
        </p:txBody>
      </p:sp>
      <p:sp>
        <p:nvSpPr>
          <p:cNvPr id="9" name="TextBox 8">
            <a:extLst>
              <a:ext uri="{FF2B5EF4-FFF2-40B4-BE49-F238E27FC236}">
                <a16:creationId xmlns:a16="http://schemas.microsoft.com/office/drawing/2014/main" id="{D9392B34-9BD6-4956-82FE-757FA2777F75}"/>
              </a:ext>
            </a:extLst>
          </p:cNvPr>
          <p:cNvSpPr txBox="1"/>
          <p:nvPr/>
        </p:nvSpPr>
        <p:spPr>
          <a:xfrm>
            <a:off x="27498676" y="22561490"/>
            <a:ext cx="13021190" cy="1258630"/>
          </a:xfrm>
          <a:prstGeom prst="rect">
            <a:avLst/>
          </a:prstGeom>
        </p:spPr>
        <p:txBody>
          <a:bodyPr wrap="square" rtlCol="0">
            <a:spAutoFit/>
          </a:bodyPr>
          <a:lstStyle/>
          <a:p>
            <a:r>
              <a:rPr lang="en-US" sz="7551" b="1" dirty="0">
                <a:solidFill>
                  <a:srgbClr val="FF6600"/>
                </a:solidFill>
              </a:rPr>
              <a:t>Project Mentors</a:t>
            </a:r>
            <a:endParaRPr lang="en-SG" sz="7551" b="1" dirty="0">
              <a:solidFill>
                <a:srgbClr val="FF6600"/>
              </a:solidFill>
            </a:endParaRPr>
          </a:p>
        </p:txBody>
      </p:sp>
      <p:sp>
        <p:nvSpPr>
          <p:cNvPr id="10" name="TextBox 9">
            <a:extLst>
              <a:ext uri="{FF2B5EF4-FFF2-40B4-BE49-F238E27FC236}">
                <a16:creationId xmlns:a16="http://schemas.microsoft.com/office/drawing/2014/main" id="{83D77D8F-98D6-4D3C-8E94-6C97DA1E9142}"/>
              </a:ext>
            </a:extLst>
          </p:cNvPr>
          <p:cNvSpPr txBox="1"/>
          <p:nvPr/>
        </p:nvSpPr>
        <p:spPr>
          <a:xfrm>
            <a:off x="14138719" y="24574445"/>
            <a:ext cx="11615530" cy="2416302"/>
          </a:xfrm>
          <a:prstGeom prst="rect">
            <a:avLst/>
          </a:prstGeom>
          <a:noFill/>
        </p:spPr>
        <p:txBody>
          <a:bodyPr wrap="square" rtlCol="0">
            <a:spAutoFit/>
          </a:bodyPr>
          <a:lstStyle/>
          <a:p>
            <a:r>
              <a:rPr lang="en-US" sz="7551" b="1" dirty="0"/>
              <a:t>Alves Martins Hugo</a:t>
            </a:r>
          </a:p>
          <a:p>
            <a:r>
              <a:rPr lang="en-US" sz="7551" b="1" dirty="0"/>
              <a:t>Ang Shandi</a:t>
            </a:r>
          </a:p>
        </p:txBody>
      </p:sp>
      <p:sp>
        <p:nvSpPr>
          <p:cNvPr id="12" name="TextBox 11">
            <a:extLst>
              <a:ext uri="{FF2B5EF4-FFF2-40B4-BE49-F238E27FC236}">
                <a16:creationId xmlns:a16="http://schemas.microsoft.com/office/drawing/2014/main" id="{ACA336B6-5442-4568-8675-3ACD1FF317E3}"/>
              </a:ext>
            </a:extLst>
          </p:cNvPr>
          <p:cNvSpPr txBox="1"/>
          <p:nvPr/>
        </p:nvSpPr>
        <p:spPr>
          <a:xfrm>
            <a:off x="27498676" y="24601817"/>
            <a:ext cx="11615530" cy="2416302"/>
          </a:xfrm>
          <a:prstGeom prst="rect">
            <a:avLst/>
          </a:prstGeom>
          <a:noFill/>
        </p:spPr>
        <p:txBody>
          <a:bodyPr wrap="square" rtlCol="0">
            <a:spAutoFit/>
          </a:bodyPr>
          <a:lstStyle/>
          <a:p>
            <a:r>
              <a:rPr lang="en-US" sz="7551" b="1" dirty="0"/>
              <a:t>Timothy Liu (NVIDIA)</a:t>
            </a:r>
          </a:p>
          <a:p>
            <a:r>
              <a:rPr lang="en-US" sz="7551" b="1" dirty="0"/>
              <a:t>Tan Poh Keam (RP)</a:t>
            </a:r>
          </a:p>
        </p:txBody>
      </p:sp>
      <p:grpSp>
        <p:nvGrpSpPr>
          <p:cNvPr id="27" name="Google Shape;566;p50">
            <a:extLst>
              <a:ext uri="{FF2B5EF4-FFF2-40B4-BE49-F238E27FC236}">
                <a16:creationId xmlns:a16="http://schemas.microsoft.com/office/drawing/2014/main" id="{265A259D-018F-44C8-8911-A7DC33D0CA08}"/>
              </a:ext>
            </a:extLst>
          </p:cNvPr>
          <p:cNvGrpSpPr/>
          <p:nvPr/>
        </p:nvGrpSpPr>
        <p:grpSpPr>
          <a:xfrm>
            <a:off x="2351063" y="8508986"/>
            <a:ext cx="14381727" cy="11794994"/>
            <a:chOff x="238125" y="1676700"/>
            <a:chExt cx="2045650" cy="1779275"/>
          </a:xfrm>
        </p:grpSpPr>
        <p:sp>
          <p:nvSpPr>
            <p:cNvPr id="28" name="Google Shape;567;p50">
              <a:extLst>
                <a:ext uri="{FF2B5EF4-FFF2-40B4-BE49-F238E27FC236}">
                  <a16:creationId xmlns:a16="http://schemas.microsoft.com/office/drawing/2014/main" id="{DE92FC86-A202-4A1D-9567-760CB1F38DF1}"/>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8;p50">
              <a:extLst>
                <a:ext uri="{FF2B5EF4-FFF2-40B4-BE49-F238E27FC236}">
                  <a16:creationId xmlns:a16="http://schemas.microsoft.com/office/drawing/2014/main" id="{7ED0798B-1F4C-4D94-93C9-FAACCDE85CD3}"/>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9;p50">
              <a:extLst>
                <a:ext uri="{FF2B5EF4-FFF2-40B4-BE49-F238E27FC236}">
                  <a16:creationId xmlns:a16="http://schemas.microsoft.com/office/drawing/2014/main" id="{212D5ABC-8D6A-46AE-AB5C-C22348EE7C80}"/>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0;p50">
              <a:extLst>
                <a:ext uri="{FF2B5EF4-FFF2-40B4-BE49-F238E27FC236}">
                  <a16:creationId xmlns:a16="http://schemas.microsoft.com/office/drawing/2014/main" id="{7DCC9C03-FB79-48FF-B301-E74647530E27}"/>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1;p50">
              <a:extLst>
                <a:ext uri="{FF2B5EF4-FFF2-40B4-BE49-F238E27FC236}">
                  <a16:creationId xmlns:a16="http://schemas.microsoft.com/office/drawing/2014/main" id="{63D0EFC3-47C2-41C1-A693-70E858365B52}"/>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3;p50">
              <a:extLst>
                <a:ext uri="{FF2B5EF4-FFF2-40B4-BE49-F238E27FC236}">
                  <a16:creationId xmlns:a16="http://schemas.microsoft.com/office/drawing/2014/main" id="{8E0703C9-8AAA-4F48-B453-B2B6DB18EA44}"/>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 name="Picture 34">
            <a:extLst>
              <a:ext uri="{FF2B5EF4-FFF2-40B4-BE49-F238E27FC236}">
                <a16:creationId xmlns:a16="http://schemas.microsoft.com/office/drawing/2014/main" id="{5A45CAA7-8215-4BAE-9F0D-FB0CB4E5CA37}"/>
              </a:ext>
            </a:extLst>
          </p:cNvPr>
          <p:cNvPicPr>
            <a:picLocks noChangeAspect="1"/>
          </p:cNvPicPr>
          <p:nvPr/>
        </p:nvPicPr>
        <p:blipFill>
          <a:blip r:embed="rId6"/>
          <a:stretch>
            <a:fillRect/>
          </a:stretch>
        </p:blipFill>
        <p:spPr>
          <a:xfrm>
            <a:off x="2819416" y="9494958"/>
            <a:ext cx="13416196" cy="7530547"/>
          </a:xfrm>
          <a:prstGeom prst="rect">
            <a:avLst/>
          </a:prstGeom>
        </p:spPr>
      </p:pic>
      <p:pic>
        <p:nvPicPr>
          <p:cNvPr id="36" name="Picture 35">
            <a:extLst>
              <a:ext uri="{FF2B5EF4-FFF2-40B4-BE49-F238E27FC236}">
                <a16:creationId xmlns:a16="http://schemas.microsoft.com/office/drawing/2014/main" id="{4B06EB36-9302-4557-9798-20A4E3D75CE7}"/>
              </a:ext>
            </a:extLst>
          </p:cNvPr>
          <p:cNvPicPr>
            <a:picLocks noChangeAspect="1"/>
          </p:cNvPicPr>
          <p:nvPr/>
        </p:nvPicPr>
        <p:blipFill>
          <a:blip r:embed="rId7"/>
          <a:stretch>
            <a:fillRect/>
          </a:stretch>
        </p:blipFill>
        <p:spPr>
          <a:xfrm>
            <a:off x="8466450" y="9711371"/>
            <a:ext cx="6829425" cy="7239000"/>
          </a:xfrm>
          <a:prstGeom prst="rect">
            <a:avLst/>
          </a:prstGeom>
        </p:spPr>
      </p:pic>
    </p:spTree>
    <p:extLst>
      <p:ext uri="{BB962C8B-B14F-4D97-AF65-F5344CB8AC3E}">
        <p14:creationId xmlns:p14="http://schemas.microsoft.com/office/powerpoint/2010/main" val="2777280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6" name="Round Diagonal Corner Rectangle 5"/>
          <p:cNvSpPr/>
          <p:nvPr/>
        </p:nvSpPr>
        <p:spPr>
          <a:xfrm>
            <a:off x="819439" y="868679"/>
            <a:ext cx="38728073" cy="28642747"/>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7207"/>
          </a:p>
        </p:txBody>
      </p:sp>
      <p:sp>
        <p:nvSpPr>
          <p:cNvPr id="8" name="TextBox 7"/>
          <p:cNvSpPr txBox="1"/>
          <p:nvPr/>
        </p:nvSpPr>
        <p:spPr>
          <a:xfrm>
            <a:off x="2157850" y="5295048"/>
            <a:ext cx="20203386" cy="1254318"/>
          </a:xfrm>
          <a:prstGeom prst="rect">
            <a:avLst/>
          </a:prstGeom>
          <a:noFill/>
        </p:spPr>
        <p:txBody>
          <a:bodyPr wrap="square" rtlCol="0">
            <a:spAutoFit/>
          </a:bodyPr>
          <a:lstStyle/>
          <a:p>
            <a:r>
              <a:rPr lang="en-US" sz="7551" b="1" dirty="0">
                <a:solidFill>
                  <a:srgbClr val="FF6600"/>
                </a:solidFill>
                <a:latin typeface="Ubuntu" panose="020B0504030602030204" pitchFamily="34" charset="0"/>
              </a:rPr>
              <a:t>Research Assistant Mobile</a:t>
            </a:r>
            <a:endParaRPr lang="en-SG" sz="7551" b="1" dirty="0">
              <a:solidFill>
                <a:srgbClr val="FF6600"/>
              </a:solidFill>
              <a:latin typeface="Ubuntu" panose="020B0504030602030204" pitchFamily="34" charset="0"/>
            </a:endParaRPr>
          </a:p>
        </p:txBody>
      </p:sp>
      <p:sp>
        <p:nvSpPr>
          <p:cNvPr id="11" name="TextBox 10"/>
          <p:cNvSpPr txBox="1"/>
          <p:nvPr/>
        </p:nvSpPr>
        <p:spPr>
          <a:xfrm>
            <a:off x="2157849" y="7095093"/>
            <a:ext cx="19579229" cy="8197437"/>
          </a:xfrm>
          <a:prstGeom prst="rect">
            <a:avLst/>
          </a:prstGeom>
          <a:noFill/>
        </p:spPr>
        <p:txBody>
          <a:bodyPr wrap="square" rtlCol="0">
            <a:spAutoFit/>
          </a:bodyPr>
          <a:lstStyle/>
          <a:p>
            <a:pPr algn="just"/>
            <a:r>
              <a:rPr lang="en-SG" sz="5852" dirty="0">
                <a:solidFill>
                  <a:schemeClr val="tx1">
                    <a:lumMod val="75000"/>
                    <a:lumOff val="25000"/>
                  </a:schemeClr>
                </a:solidFill>
                <a:latin typeface="Ubuntu" panose="020B0504030602030204" pitchFamily="34" charset="0"/>
              </a:rPr>
              <a:t>Mobile version with enhanced Audio features to allow for the user to listen summaries of research papers while commuting.</a:t>
            </a:r>
          </a:p>
          <a:p>
            <a:pPr algn="just"/>
            <a:r>
              <a:rPr lang="en-SG" sz="5852" dirty="0">
                <a:solidFill>
                  <a:schemeClr val="tx1">
                    <a:lumMod val="75000"/>
                    <a:lumOff val="25000"/>
                  </a:schemeClr>
                </a:solidFill>
                <a:latin typeface="Ubuntu" panose="020B0504030602030204" pitchFamily="34" charset="0"/>
              </a:rPr>
              <a:t>						- Cloud storage of Audio files of summarization </a:t>
            </a:r>
          </a:p>
          <a:p>
            <a:pPr algn="just"/>
            <a:r>
              <a:rPr lang="en-SG" sz="5852" dirty="0">
                <a:solidFill>
                  <a:schemeClr val="tx1">
                    <a:lumMod val="75000"/>
                    <a:lumOff val="25000"/>
                  </a:schemeClr>
                </a:solidFill>
                <a:latin typeface="Ubuntu" panose="020B0504030602030204" pitchFamily="34" charset="0"/>
              </a:rPr>
              <a:t>                   results</a:t>
            </a:r>
          </a:p>
          <a:p>
            <a:pPr algn="just"/>
            <a:r>
              <a:rPr lang="en-SG" sz="5852" dirty="0">
                <a:solidFill>
                  <a:schemeClr val="tx1">
                    <a:lumMod val="75000"/>
                    <a:lumOff val="25000"/>
                  </a:schemeClr>
                </a:solidFill>
                <a:latin typeface="Ubuntu" panose="020B0504030602030204" pitchFamily="34" charset="0"/>
              </a:rPr>
              <a:t>                 - User interface to allow easy identification and  								 manipulation of files</a:t>
            </a:r>
          </a:p>
          <a:p>
            <a:pPr algn="just"/>
            <a:endParaRPr lang="en-SG" sz="5852" b="1" dirty="0">
              <a:solidFill>
                <a:schemeClr val="tx1">
                  <a:lumMod val="75000"/>
                  <a:lumOff val="25000"/>
                </a:schemeClr>
              </a:solidFill>
              <a:latin typeface="Ubuntu" panose="020B0504030602030204" pitchFamily="34" charset="0"/>
            </a:endParaRPr>
          </a:p>
          <a:p>
            <a:pPr algn="just"/>
            <a:endParaRPr lang="en-SG" sz="5852" b="1" dirty="0">
              <a:solidFill>
                <a:schemeClr val="tx1">
                  <a:lumMod val="75000"/>
                  <a:lumOff val="25000"/>
                </a:schemeClr>
              </a:solidFill>
              <a:latin typeface="Ubuntu" panose="020B0504030602030204" pitchFamily="34" charset="0"/>
            </a:endParaRPr>
          </a:p>
        </p:txBody>
      </p:sp>
      <p:sp>
        <p:nvSpPr>
          <p:cNvPr id="5" name="TextBox 4"/>
          <p:cNvSpPr txBox="1"/>
          <p:nvPr/>
        </p:nvSpPr>
        <p:spPr>
          <a:xfrm>
            <a:off x="2157849" y="2026501"/>
            <a:ext cx="21298499" cy="2108269"/>
          </a:xfrm>
          <a:prstGeom prst="rect">
            <a:avLst/>
          </a:prstGeom>
          <a:noFill/>
        </p:spPr>
        <p:txBody>
          <a:bodyPr wrap="square" rtlCol="0">
            <a:spAutoFit/>
          </a:bodyPr>
          <a:lstStyle/>
          <a:p>
            <a:r>
              <a:rPr lang="en-US" sz="13100" b="1" dirty="0"/>
              <a:t>Future improvements</a:t>
            </a:r>
            <a:endParaRPr lang="en-SG" sz="13100" b="1"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98676" y="2187319"/>
            <a:ext cx="10618684" cy="1805177"/>
          </a:xfrm>
          <a:prstGeom prst="rect">
            <a:avLst/>
          </a:prstGeom>
        </p:spPr>
      </p:pic>
      <p:pic>
        <p:nvPicPr>
          <p:cNvPr id="9" name="Picture 8">
            <a:extLst>
              <a:ext uri="{FF2B5EF4-FFF2-40B4-BE49-F238E27FC236}">
                <a16:creationId xmlns:a16="http://schemas.microsoft.com/office/drawing/2014/main" id="{BE2B014E-BD0F-46AD-9714-056E441EF005}"/>
              </a:ext>
            </a:extLst>
          </p:cNvPr>
          <p:cNvPicPr>
            <a:picLocks noChangeAspect="1"/>
          </p:cNvPicPr>
          <p:nvPr/>
        </p:nvPicPr>
        <p:blipFill>
          <a:blip r:embed="rId5"/>
          <a:stretch>
            <a:fillRect/>
          </a:stretch>
        </p:blipFill>
        <p:spPr>
          <a:xfrm>
            <a:off x="24297999" y="1901084"/>
            <a:ext cx="3200677" cy="2377646"/>
          </a:xfrm>
          <a:prstGeom prst="rect">
            <a:avLst/>
          </a:prstGeom>
        </p:spPr>
      </p:pic>
      <p:pic>
        <p:nvPicPr>
          <p:cNvPr id="12" name="Picture 11">
            <a:extLst>
              <a:ext uri="{FF2B5EF4-FFF2-40B4-BE49-F238E27FC236}">
                <a16:creationId xmlns:a16="http://schemas.microsoft.com/office/drawing/2014/main" id="{E435CCDB-6920-4224-806C-2E687CD12294}"/>
              </a:ext>
            </a:extLst>
          </p:cNvPr>
          <p:cNvPicPr>
            <a:picLocks noChangeAspect="1"/>
          </p:cNvPicPr>
          <p:nvPr/>
        </p:nvPicPr>
        <p:blipFill>
          <a:blip r:embed="rId6"/>
          <a:stretch>
            <a:fillRect/>
          </a:stretch>
        </p:blipFill>
        <p:spPr>
          <a:xfrm>
            <a:off x="25525571" y="5658108"/>
            <a:ext cx="9479498" cy="9479498"/>
          </a:xfrm>
          <a:prstGeom prst="rect">
            <a:avLst/>
          </a:prstGeom>
        </p:spPr>
      </p:pic>
      <p:sp>
        <p:nvSpPr>
          <p:cNvPr id="23" name="TextBox 22">
            <a:extLst>
              <a:ext uri="{FF2B5EF4-FFF2-40B4-BE49-F238E27FC236}">
                <a16:creationId xmlns:a16="http://schemas.microsoft.com/office/drawing/2014/main" id="{BE27E373-E3EA-44C6-B24B-8CB447E85C18}"/>
              </a:ext>
            </a:extLst>
          </p:cNvPr>
          <p:cNvSpPr txBox="1"/>
          <p:nvPr/>
        </p:nvSpPr>
        <p:spPr>
          <a:xfrm>
            <a:off x="16845955" y="18714472"/>
            <a:ext cx="19579229" cy="1893467"/>
          </a:xfrm>
          <a:prstGeom prst="rect">
            <a:avLst/>
          </a:prstGeom>
          <a:noFill/>
        </p:spPr>
        <p:txBody>
          <a:bodyPr wrap="square" rtlCol="0">
            <a:spAutoFit/>
          </a:bodyPr>
          <a:lstStyle/>
          <a:p>
            <a:pPr algn="just"/>
            <a:r>
              <a:rPr lang="en-SG" sz="5852" dirty="0">
                <a:solidFill>
                  <a:schemeClr val="tx1">
                    <a:lumMod val="75000"/>
                    <a:lumOff val="25000"/>
                  </a:schemeClr>
                </a:solidFill>
                <a:latin typeface="Ubuntu" panose="020B0504030602030204" pitchFamily="34" charset="0"/>
              </a:rPr>
              <a:t>Options to share summarized content via Email or messaging apps </a:t>
            </a:r>
          </a:p>
        </p:txBody>
      </p:sp>
      <p:sp>
        <p:nvSpPr>
          <p:cNvPr id="25" name="TextBox 24">
            <a:extLst>
              <a:ext uri="{FF2B5EF4-FFF2-40B4-BE49-F238E27FC236}">
                <a16:creationId xmlns:a16="http://schemas.microsoft.com/office/drawing/2014/main" id="{96D3AD3C-EB8C-4C33-9582-39662479B741}"/>
              </a:ext>
            </a:extLst>
          </p:cNvPr>
          <p:cNvSpPr txBox="1"/>
          <p:nvPr/>
        </p:nvSpPr>
        <p:spPr>
          <a:xfrm>
            <a:off x="16845956" y="17168451"/>
            <a:ext cx="20203386" cy="1254318"/>
          </a:xfrm>
          <a:prstGeom prst="rect">
            <a:avLst/>
          </a:prstGeom>
          <a:noFill/>
        </p:spPr>
        <p:txBody>
          <a:bodyPr wrap="square" rtlCol="0">
            <a:spAutoFit/>
          </a:bodyPr>
          <a:lstStyle/>
          <a:p>
            <a:r>
              <a:rPr lang="en-US" sz="7551" b="1" dirty="0">
                <a:solidFill>
                  <a:srgbClr val="FF6600"/>
                </a:solidFill>
                <a:latin typeface="Ubuntu" panose="020B0504030602030204" pitchFamily="34" charset="0"/>
              </a:rPr>
              <a:t>Easy sharing with other researchers </a:t>
            </a:r>
            <a:endParaRPr lang="en-SG" sz="7551" b="1" dirty="0">
              <a:solidFill>
                <a:srgbClr val="FF6600"/>
              </a:solidFill>
              <a:latin typeface="Ubuntu" panose="020B0504030602030204" pitchFamily="34" charset="0"/>
            </a:endParaRPr>
          </a:p>
        </p:txBody>
      </p:sp>
      <p:pic>
        <p:nvPicPr>
          <p:cNvPr id="26" name="Picture 25">
            <a:extLst>
              <a:ext uri="{FF2B5EF4-FFF2-40B4-BE49-F238E27FC236}">
                <a16:creationId xmlns:a16="http://schemas.microsoft.com/office/drawing/2014/main" id="{63DA08A8-9A65-40F2-B976-47A5C50294FC}"/>
              </a:ext>
            </a:extLst>
          </p:cNvPr>
          <p:cNvPicPr>
            <a:picLocks noChangeAspect="1"/>
          </p:cNvPicPr>
          <p:nvPr/>
        </p:nvPicPr>
        <p:blipFill>
          <a:blip r:embed="rId7"/>
          <a:stretch>
            <a:fillRect/>
          </a:stretch>
        </p:blipFill>
        <p:spPr>
          <a:xfrm>
            <a:off x="4668984" y="15292530"/>
            <a:ext cx="10228115" cy="13193888"/>
          </a:xfrm>
          <a:prstGeom prst="rect">
            <a:avLst/>
          </a:prstGeom>
        </p:spPr>
      </p:pic>
      <p:sp>
        <p:nvSpPr>
          <p:cNvPr id="2" name="TextBox 1">
            <a:extLst>
              <a:ext uri="{FF2B5EF4-FFF2-40B4-BE49-F238E27FC236}">
                <a16:creationId xmlns:a16="http://schemas.microsoft.com/office/drawing/2014/main" id="{B9BA80C6-3763-498A-B72A-5ECFB5FB6AA4}"/>
              </a:ext>
            </a:extLst>
          </p:cNvPr>
          <p:cNvSpPr txBox="1"/>
          <p:nvPr/>
        </p:nvSpPr>
        <p:spPr>
          <a:xfrm>
            <a:off x="16845956" y="22849138"/>
            <a:ext cx="20203386" cy="1254318"/>
          </a:xfrm>
          <a:prstGeom prst="rect">
            <a:avLst/>
          </a:prstGeom>
          <a:noFill/>
        </p:spPr>
        <p:txBody>
          <a:bodyPr wrap="square" rtlCol="0">
            <a:spAutoFit/>
          </a:bodyPr>
          <a:lstStyle/>
          <a:p>
            <a:r>
              <a:rPr lang="en-US" sz="7551" b="1" dirty="0">
                <a:solidFill>
                  <a:srgbClr val="FF6600"/>
                </a:solidFill>
                <a:latin typeface="Ubuntu" panose="020B0504030602030204" pitchFamily="34" charset="0"/>
              </a:rPr>
              <a:t>User feedback on the quality of summaries</a:t>
            </a:r>
            <a:endParaRPr lang="en-SG" sz="7551" b="1" dirty="0">
              <a:solidFill>
                <a:srgbClr val="FF6600"/>
              </a:solidFill>
              <a:latin typeface="Ubuntu" panose="020B0504030602030204" pitchFamily="34" charset="0"/>
            </a:endParaRPr>
          </a:p>
        </p:txBody>
      </p:sp>
      <p:sp>
        <p:nvSpPr>
          <p:cNvPr id="3" name="TextBox 2">
            <a:extLst>
              <a:ext uri="{FF2B5EF4-FFF2-40B4-BE49-F238E27FC236}">
                <a16:creationId xmlns:a16="http://schemas.microsoft.com/office/drawing/2014/main" id="{CB2DCA77-A7CB-4625-8E1C-6A2EE21157B3}"/>
              </a:ext>
            </a:extLst>
          </p:cNvPr>
          <p:cNvSpPr txBox="1"/>
          <p:nvPr/>
        </p:nvSpPr>
        <p:spPr>
          <a:xfrm>
            <a:off x="16845955" y="24619525"/>
            <a:ext cx="19579229" cy="2794035"/>
          </a:xfrm>
          <a:prstGeom prst="rect">
            <a:avLst/>
          </a:prstGeom>
          <a:noFill/>
        </p:spPr>
        <p:txBody>
          <a:bodyPr wrap="square" rtlCol="0">
            <a:spAutoFit/>
          </a:bodyPr>
          <a:lstStyle/>
          <a:p>
            <a:pPr algn="just"/>
            <a:r>
              <a:rPr lang="en-SG" sz="5852" dirty="0">
                <a:solidFill>
                  <a:schemeClr val="tx1">
                    <a:lumMod val="75000"/>
                    <a:lumOff val="25000"/>
                  </a:schemeClr>
                </a:solidFill>
                <a:latin typeface="Ubuntu" panose="020B0504030602030204" pitchFamily="34" charset="0"/>
              </a:rPr>
              <a:t>This information can be used to future model fine tuning, according to the user preferences regarding content summaries</a:t>
            </a:r>
          </a:p>
        </p:txBody>
      </p:sp>
    </p:spTree>
    <p:extLst>
      <p:ext uri="{BB962C8B-B14F-4D97-AF65-F5344CB8AC3E}">
        <p14:creationId xmlns:p14="http://schemas.microsoft.com/office/powerpoint/2010/main" val="2928827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6" name="Round Diagonal Corner Rectangle 5"/>
          <p:cNvSpPr/>
          <p:nvPr/>
        </p:nvSpPr>
        <p:spPr>
          <a:xfrm>
            <a:off x="819439" y="868679"/>
            <a:ext cx="38728073" cy="28642747"/>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7207" dirty="0">
                <a:solidFill>
                  <a:schemeClr val="tx1"/>
                </a:solidFill>
              </a:rPr>
              <a:t>Thank You</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23888" y="1731301"/>
            <a:ext cx="3526576" cy="261974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98676" y="2187319"/>
            <a:ext cx="10618684" cy="1805177"/>
          </a:xfrm>
          <a:prstGeom prst="rect">
            <a:avLst/>
          </a:prstGeom>
        </p:spPr>
      </p:pic>
    </p:spTree>
    <p:extLst>
      <p:ext uri="{BB962C8B-B14F-4D97-AF65-F5344CB8AC3E}">
        <p14:creationId xmlns:p14="http://schemas.microsoft.com/office/powerpoint/2010/main" val="268962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6" name="Round Diagonal Corner Rectangle 5"/>
          <p:cNvSpPr/>
          <p:nvPr/>
        </p:nvSpPr>
        <p:spPr>
          <a:xfrm>
            <a:off x="819439" y="868679"/>
            <a:ext cx="38728073" cy="28642747"/>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7207" dirty="0"/>
          </a:p>
        </p:txBody>
      </p:sp>
      <p:sp>
        <p:nvSpPr>
          <p:cNvPr id="8" name="TextBox 7"/>
          <p:cNvSpPr txBox="1"/>
          <p:nvPr/>
        </p:nvSpPr>
        <p:spPr>
          <a:xfrm>
            <a:off x="2157848" y="5465669"/>
            <a:ext cx="19579228" cy="1254318"/>
          </a:xfrm>
          <a:prstGeom prst="rect">
            <a:avLst/>
          </a:prstGeom>
          <a:noFill/>
        </p:spPr>
        <p:txBody>
          <a:bodyPr wrap="square" rtlCol="0">
            <a:spAutoFit/>
          </a:bodyPr>
          <a:lstStyle/>
          <a:p>
            <a:r>
              <a:rPr lang="en-US" sz="7551" b="1" dirty="0">
                <a:solidFill>
                  <a:srgbClr val="FF6600"/>
                </a:solidFill>
              </a:rPr>
              <a:t>Problem</a:t>
            </a:r>
            <a:endParaRPr lang="en-SG" sz="7551" b="1" dirty="0">
              <a:solidFill>
                <a:srgbClr val="FF6600"/>
              </a:solidFill>
            </a:endParaRPr>
          </a:p>
        </p:txBody>
      </p:sp>
      <p:sp>
        <p:nvSpPr>
          <p:cNvPr id="11" name="TextBox 10"/>
          <p:cNvSpPr txBox="1"/>
          <p:nvPr/>
        </p:nvSpPr>
        <p:spPr>
          <a:xfrm>
            <a:off x="2157848" y="6677852"/>
            <a:ext cx="19579229" cy="13942278"/>
          </a:xfrm>
          <a:prstGeom prst="rect">
            <a:avLst/>
          </a:prstGeom>
          <a:noFill/>
        </p:spPr>
        <p:txBody>
          <a:bodyPr wrap="square" rtlCol="0">
            <a:spAutoFit/>
          </a:bodyPr>
          <a:lstStyle/>
          <a:p>
            <a:r>
              <a:rPr lang="en-US" sz="6000" b="1" dirty="0">
                <a:solidFill>
                  <a:schemeClr val="tx1">
                    <a:lumMod val="75000"/>
                    <a:lumOff val="25000"/>
                  </a:schemeClr>
                </a:solidFill>
              </a:rPr>
              <a:t>How can AI: </a:t>
            </a:r>
          </a:p>
          <a:p>
            <a:r>
              <a:rPr lang="en-US" sz="6000" b="1" dirty="0">
                <a:solidFill>
                  <a:schemeClr val="tx1">
                    <a:lumMod val="75000"/>
                    <a:lumOff val="25000"/>
                  </a:schemeClr>
                </a:solidFill>
              </a:rPr>
              <a:t>				</a:t>
            </a:r>
            <a:r>
              <a:rPr lang="en-US" sz="6000" dirty="0">
                <a:solidFill>
                  <a:schemeClr val="tx1">
                    <a:lumMod val="75000"/>
                    <a:lumOff val="25000"/>
                  </a:schemeClr>
                </a:solidFill>
              </a:rPr>
              <a:t>-	harmoniously work alongside humans in support 					           of intellective tasks?</a:t>
            </a:r>
          </a:p>
          <a:p>
            <a:endParaRPr lang="en-US" sz="6000" dirty="0">
              <a:solidFill>
                <a:schemeClr val="tx1">
                  <a:lumMod val="75000"/>
                  <a:lumOff val="25000"/>
                </a:schemeClr>
              </a:solidFill>
            </a:endParaRPr>
          </a:p>
          <a:p>
            <a:r>
              <a:rPr lang="en-US" sz="6000" dirty="0">
                <a:solidFill>
                  <a:schemeClr val="tx1">
                    <a:lumMod val="75000"/>
                    <a:lumOff val="25000"/>
                  </a:schemeClr>
                </a:solidFill>
              </a:rPr>
              <a:t>				- significantly enhance the knowledge worker’s </a:t>
            </a:r>
          </a:p>
          <a:p>
            <a:r>
              <a:rPr lang="en-US" sz="6000" dirty="0">
                <a:solidFill>
                  <a:schemeClr val="tx1">
                    <a:lumMod val="75000"/>
                    <a:lumOff val="25000"/>
                  </a:schemeClr>
                </a:solidFill>
              </a:rPr>
              <a:t>              intellective capabilities? </a:t>
            </a:r>
          </a:p>
          <a:p>
            <a:endParaRPr lang="en-US" sz="6000" dirty="0">
              <a:solidFill>
                <a:schemeClr val="tx1">
                  <a:lumMod val="75000"/>
                  <a:lumOff val="25000"/>
                </a:schemeClr>
              </a:solidFill>
            </a:endParaRPr>
          </a:p>
          <a:p>
            <a:r>
              <a:rPr lang="en-US" sz="6000" dirty="0">
                <a:solidFill>
                  <a:schemeClr val="tx1">
                    <a:lumMod val="75000"/>
                    <a:lumOff val="25000"/>
                  </a:schemeClr>
                </a:solidFill>
              </a:rPr>
              <a:t>				- raise the knowledge worker’s productivity?</a:t>
            </a:r>
          </a:p>
          <a:p>
            <a:pPr algn="just"/>
            <a:endParaRPr lang="en-US" sz="6000" b="1" dirty="0">
              <a:solidFill>
                <a:schemeClr val="tx1">
                  <a:lumMod val="75000"/>
                  <a:lumOff val="25000"/>
                </a:schemeClr>
              </a:solidFill>
            </a:endParaRPr>
          </a:p>
          <a:p>
            <a:pPr algn="just"/>
            <a:endParaRPr lang="en-US" sz="6000" b="1" dirty="0">
              <a:solidFill>
                <a:schemeClr val="tx1">
                  <a:lumMod val="75000"/>
                  <a:lumOff val="25000"/>
                </a:schemeClr>
              </a:solidFill>
            </a:endParaRPr>
          </a:p>
          <a:p>
            <a:pPr algn="just"/>
            <a:endParaRPr lang="en-US" sz="6000" b="1" dirty="0">
              <a:solidFill>
                <a:schemeClr val="tx1">
                  <a:lumMod val="75000"/>
                  <a:lumOff val="25000"/>
                </a:schemeClr>
              </a:solidFill>
            </a:endParaRPr>
          </a:p>
          <a:p>
            <a:r>
              <a:rPr lang="en-US" sz="6000" b="1" dirty="0">
                <a:solidFill>
                  <a:schemeClr val="tx1">
                    <a:lumMod val="75000"/>
                    <a:lumOff val="25000"/>
                  </a:schemeClr>
                </a:solidFill>
              </a:rPr>
              <a:t>Intellective Exoskeleton (“</a:t>
            </a:r>
            <a:r>
              <a:rPr lang="en-US" sz="6000" b="1" dirty="0" err="1">
                <a:solidFill>
                  <a:schemeClr val="tx1">
                    <a:lumMod val="75000"/>
                    <a:lumOff val="25000"/>
                  </a:schemeClr>
                </a:solidFill>
              </a:rPr>
              <a:t>IntelliExo</a:t>
            </a:r>
            <a:r>
              <a:rPr lang="en-US" sz="6000" b="1" dirty="0">
                <a:solidFill>
                  <a:schemeClr val="tx1">
                    <a:lumMod val="75000"/>
                    <a:lumOff val="25000"/>
                  </a:schemeClr>
                </a:solidFill>
              </a:rPr>
              <a:t>”) </a:t>
            </a:r>
            <a:r>
              <a:rPr lang="en-US" sz="6000" dirty="0">
                <a:solidFill>
                  <a:schemeClr val="tx1">
                    <a:lumMod val="75000"/>
                    <a:lumOff val="25000"/>
                  </a:schemeClr>
                </a:solidFill>
              </a:rPr>
              <a:t>by NVIDIA is a research concept that aims to investigate an AI Augmentation approach to enhance human intellective capabilities and alleviate – or overcome – increasing intellective workloads</a:t>
            </a:r>
            <a:endParaRPr lang="en-SG" sz="6000" dirty="0">
              <a:solidFill>
                <a:schemeClr val="tx1">
                  <a:lumMod val="75000"/>
                  <a:lumOff val="25000"/>
                </a:schemeClr>
              </a:solidFill>
            </a:endParaRPr>
          </a:p>
        </p:txBody>
      </p:sp>
      <p:sp>
        <p:nvSpPr>
          <p:cNvPr id="17" name="TextBox 16"/>
          <p:cNvSpPr txBox="1"/>
          <p:nvPr/>
        </p:nvSpPr>
        <p:spPr>
          <a:xfrm>
            <a:off x="2157848" y="23238919"/>
            <a:ext cx="33078940" cy="5495735"/>
          </a:xfrm>
          <a:prstGeom prst="rect">
            <a:avLst/>
          </a:prstGeom>
          <a:noFill/>
        </p:spPr>
        <p:txBody>
          <a:bodyPr wrap="square" rtlCol="0">
            <a:spAutoFit/>
          </a:bodyPr>
          <a:lstStyle/>
          <a:p>
            <a:pPr algn="just"/>
            <a:r>
              <a:rPr lang="en-US" sz="5852" dirty="0">
                <a:solidFill>
                  <a:schemeClr val="tx1">
                    <a:lumMod val="75000"/>
                    <a:lumOff val="25000"/>
                  </a:schemeClr>
                </a:solidFill>
              </a:rPr>
              <a:t>Contributes to NVIDIA </a:t>
            </a:r>
            <a:r>
              <a:rPr lang="en-US" sz="5852" b="1" dirty="0">
                <a:solidFill>
                  <a:schemeClr val="tx1">
                    <a:lumMod val="75000"/>
                    <a:lumOff val="25000"/>
                  </a:schemeClr>
                </a:solidFill>
              </a:rPr>
              <a:t>Artificial Intelligence Research Assistant "AIRA"</a:t>
            </a:r>
            <a:r>
              <a:rPr lang="en-US" sz="5852" dirty="0">
                <a:solidFill>
                  <a:schemeClr val="tx1">
                    <a:lumMod val="75000"/>
                    <a:lumOff val="25000"/>
                  </a:schemeClr>
                </a:solidFill>
              </a:rPr>
              <a:t> research project by creating an </a:t>
            </a:r>
            <a:r>
              <a:rPr lang="en-US" sz="5852" b="1" dirty="0">
                <a:solidFill>
                  <a:schemeClr val="tx1">
                    <a:lumMod val="75000"/>
                    <a:lumOff val="25000"/>
                  </a:schemeClr>
                </a:solidFill>
              </a:rPr>
              <a:t>AI based Scientific Summarizer research assistant </a:t>
            </a:r>
            <a:r>
              <a:rPr lang="en-US" sz="5852" dirty="0">
                <a:solidFill>
                  <a:schemeClr val="tx1">
                    <a:lumMod val="75000"/>
                    <a:lumOff val="25000"/>
                  </a:schemeClr>
                </a:solidFill>
              </a:rPr>
              <a:t>to work alongside the human user </a:t>
            </a:r>
          </a:p>
          <a:p>
            <a:pPr algn="just"/>
            <a:endParaRPr lang="en-US" sz="5852" dirty="0">
              <a:solidFill>
                <a:schemeClr val="tx1">
                  <a:lumMod val="75000"/>
                  <a:lumOff val="25000"/>
                </a:schemeClr>
              </a:solidFill>
            </a:endParaRPr>
          </a:p>
          <a:p>
            <a:pPr algn="just"/>
            <a:r>
              <a:rPr lang="en-US" sz="5852" dirty="0">
                <a:solidFill>
                  <a:schemeClr val="tx1">
                    <a:lumMod val="75000"/>
                    <a:lumOff val="25000"/>
                  </a:schemeClr>
                </a:solidFill>
              </a:rPr>
              <a:t>The aim of the Research Assistant is to </a:t>
            </a:r>
            <a:r>
              <a:rPr lang="en-US" sz="5852" b="1" dirty="0">
                <a:solidFill>
                  <a:schemeClr val="tx1">
                    <a:lumMod val="75000"/>
                    <a:lumOff val="25000"/>
                  </a:schemeClr>
                </a:solidFill>
              </a:rPr>
              <a:t>augment the academic research process</a:t>
            </a:r>
            <a:r>
              <a:rPr lang="en-US" sz="5852" dirty="0">
                <a:solidFill>
                  <a:schemeClr val="tx1">
                    <a:lumMod val="75000"/>
                    <a:lumOff val="25000"/>
                  </a:schemeClr>
                </a:solidFill>
              </a:rPr>
              <a:t>, which is highly complex and non-linear, by facilitating </a:t>
            </a:r>
            <a:r>
              <a:rPr lang="en-US" sz="5852" b="1" dirty="0">
                <a:solidFill>
                  <a:schemeClr val="tx1">
                    <a:lumMod val="75000"/>
                    <a:lumOff val="25000"/>
                  </a:schemeClr>
                </a:solidFill>
              </a:rPr>
              <a:t>focused attention </a:t>
            </a:r>
            <a:r>
              <a:rPr lang="en-US" sz="5852" dirty="0">
                <a:solidFill>
                  <a:schemeClr val="tx1">
                    <a:lumMod val="75000"/>
                    <a:lumOff val="25000"/>
                  </a:schemeClr>
                </a:solidFill>
              </a:rPr>
              <a:t>and </a:t>
            </a:r>
            <a:r>
              <a:rPr lang="en-US" sz="5852" b="1" dirty="0">
                <a:solidFill>
                  <a:schemeClr val="tx1">
                    <a:lumMod val="75000"/>
                    <a:lumOff val="25000"/>
                  </a:schemeClr>
                </a:solidFill>
              </a:rPr>
              <a:t>time savings </a:t>
            </a:r>
            <a:r>
              <a:rPr lang="en-US" sz="5852" dirty="0">
                <a:solidFill>
                  <a:schemeClr val="tx1">
                    <a:lumMod val="75000"/>
                    <a:lumOff val="25000"/>
                  </a:schemeClr>
                </a:solidFill>
              </a:rPr>
              <a:t>when the user is searching for relevant content   </a:t>
            </a:r>
          </a:p>
          <a:p>
            <a:pPr algn="just"/>
            <a:endParaRPr lang="en-SG" sz="5852" dirty="0">
              <a:solidFill>
                <a:schemeClr val="tx1">
                  <a:lumMod val="75000"/>
                  <a:lumOff val="25000"/>
                </a:schemeClr>
              </a:solidFill>
              <a:latin typeface="Ubuntu" panose="020B0504030602030204"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97530" y="1900910"/>
            <a:ext cx="3201146" cy="2377993"/>
          </a:xfrm>
          <a:prstGeom prst="rect">
            <a:avLst/>
          </a:prstGeom>
        </p:spPr>
      </p:pic>
      <p:sp>
        <p:nvSpPr>
          <p:cNvPr id="5" name="TextBox 4"/>
          <p:cNvSpPr txBox="1"/>
          <p:nvPr/>
        </p:nvSpPr>
        <p:spPr>
          <a:xfrm>
            <a:off x="2157848" y="1966886"/>
            <a:ext cx="20311965" cy="2108269"/>
          </a:xfrm>
          <a:prstGeom prst="rect">
            <a:avLst/>
          </a:prstGeom>
          <a:noFill/>
        </p:spPr>
        <p:txBody>
          <a:bodyPr wrap="square" rtlCol="0">
            <a:spAutoFit/>
          </a:bodyPr>
          <a:lstStyle/>
          <a:p>
            <a:r>
              <a:rPr lang="en-US" sz="13100" b="1" dirty="0"/>
              <a:t>Project Scope</a:t>
            </a:r>
            <a:endParaRPr lang="en-SG" sz="13100" b="1"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98676" y="2187319"/>
            <a:ext cx="10618684" cy="1805177"/>
          </a:xfrm>
          <a:prstGeom prst="rect">
            <a:avLst/>
          </a:prstGeom>
        </p:spPr>
      </p:pic>
      <p:pic>
        <p:nvPicPr>
          <p:cNvPr id="7" name="Picture 6">
            <a:extLst>
              <a:ext uri="{FF2B5EF4-FFF2-40B4-BE49-F238E27FC236}">
                <a16:creationId xmlns:a16="http://schemas.microsoft.com/office/drawing/2014/main" id="{A02AA0F0-E5A1-4C55-AD0E-9E2AE7B68C5E}"/>
              </a:ext>
            </a:extLst>
          </p:cNvPr>
          <p:cNvPicPr>
            <a:picLocks noChangeAspect="1"/>
          </p:cNvPicPr>
          <p:nvPr/>
        </p:nvPicPr>
        <p:blipFill>
          <a:blip r:embed="rId6"/>
          <a:stretch>
            <a:fillRect/>
          </a:stretch>
        </p:blipFill>
        <p:spPr>
          <a:xfrm>
            <a:off x="22170209" y="6893594"/>
            <a:ext cx="15947151" cy="9923415"/>
          </a:xfrm>
          <a:prstGeom prst="rect">
            <a:avLst/>
          </a:prstGeom>
        </p:spPr>
      </p:pic>
      <p:sp>
        <p:nvSpPr>
          <p:cNvPr id="9" name="TextBox 8">
            <a:extLst>
              <a:ext uri="{FF2B5EF4-FFF2-40B4-BE49-F238E27FC236}">
                <a16:creationId xmlns:a16="http://schemas.microsoft.com/office/drawing/2014/main" id="{02C93E37-9C79-46A6-9843-6260C978CAC1}"/>
              </a:ext>
            </a:extLst>
          </p:cNvPr>
          <p:cNvSpPr txBox="1"/>
          <p:nvPr/>
        </p:nvSpPr>
        <p:spPr>
          <a:xfrm>
            <a:off x="2157850" y="21723145"/>
            <a:ext cx="19579228" cy="1254318"/>
          </a:xfrm>
          <a:prstGeom prst="rect">
            <a:avLst/>
          </a:prstGeom>
          <a:noFill/>
        </p:spPr>
        <p:txBody>
          <a:bodyPr wrap="square" rtlCol="0">
            <a:spAutoFit/>
          </a:bodyPr>
          <a:lstStyle/>
          <a:p>
            <a:r>
              <a:rPr lang="en-US" sz="7551" b="1" dirty="0">
                <a:solidFill>
                  <a:srgbClr val="FF6600"/>
                </a:solidFill>
              </a:rPr>
              <a:t>Our Project</a:t>
            </a:r>
            <a:endParaRPr lang="en-SG" sz="7551" b="1" dirty="0">
              <a:solidFill>
                <a:srgbClr val="FF6600"/>
              </a:solidFill>
            </a:endParaRPr>
          </a:p>
        </p:txBody>
      </p:sp>
      <p:sp>
        <p:nvSpPr>
          <p:cNvPr id="10" name="TextBox 9">
            <a:extLst>
              <a:ext uri="{FF2B5EF4-FFF2-40B4-BE49-F238E27FC236}">
                <a16:creationId xmlns:a16="http://schemas.microsoft.com/office/drawing/2014/main" id="{6AF4C1D6-1953-4347-83F8-08BC50469490}"/>
              </a:ext>
            </a:extLst>
          </p:cNvPr>
          <p:cNvSpPr txBox="1"/>
          <p:nvPr/>
        </p:nvSpPr>
        <p:spPr>
          <a:xfrm>
            <a:off x="2157848" y="15096848"/>
            <a:ext cx="19579228" cy="1254318"/>
          </a:xfrm>
          <a:prstGeom prst="rect">
            <a:avLst/>
          </a:prstGeom>
          <a:noFill/>
        </p:spPr>
        <p:txBody>
          <a:bodyPr wrap="square" rtlCol="0">
            <a:spAutoFit/>
          </a:bodyPr>
          <a:lstStyle/>
          <a:p>
            <a:r>
              <a:rPr lang="en-US" sz="7551" b="1" dirty="0">
                <a:solidFill>
                  <a:srgbClr val="FF6600"/>
                </a:solidFill>
              </a:rPr>
              <a:t>Solution</a:t>
            </a:r>
            <a:endParaRPr lang="en-SG" sz="7551" b="1" dirty="0">
              <a:solidFill>
                <a:srgbClr val="FF6600"/>
              </a:solidFill>
            </a:endParaRPr>
          </a:p>
        </p:txBody>
      </p:sp>
    </p:spTree>
    <p:extLst>
      <p:ext uri="{BB962C8B-B14F-4D97-AF65-F5344CB8AC3E}">
        <p14:creationId xmlns:p14="http://schemas.microsoft.com/office/powerpoint/2010/main" val="3481076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6" name="Round Diagonal Corner Rectangle 5"/>
          <p:cNvSpPr/>
          <p:nvPr/>
        </p:nvSpPr>
        <p:spPr>
          <a:xfrm>
            <a:off x="819438" y="816232"/>
            <a:ext cx="38728073" cy="28642747"/>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07" dirty="0"/>
              <a:t>Objective is to create a web-based application that can summarize </a:t>
            </a:r>
            <a:r>
              <a:rPr lang="en-US" sz="9600" dirty="0"/>
              <a:t>valuate the </a:t>
            </a:r>
            <a:r>
              <a:rPr lang="en-US" sz="9600" b="1" dirty="0"/>
              <a:t>extractive</a:t>
            </a:r>
            <a:r>
              <a:rPr lang="en-US" sz="9600" dirty="0"/>
              <a:t> </a:t>
            </a:r>
            <a:r>
              <a:rPr lang="en-US" sz="9600" b="1" dirty="0"/>
              <a:t>summary</a:t>
            </a:r>
            <a:r>
              <a:rPr lang="en-US" sz="9600" dirty="0"/>
              <a:t> by comparing with </a:t>
            </a:r>
            <a:r>
              <a:rPr lang="en-US" sz="9600" b="1" dirty="0"/>
              <a:t>‘Gold’ standard </a:t>
            </a:r>
            <a:r>
              <a:rPr lang="en-US" sz="9600" dirty="0"/>
              <a:t>summary made the</a:t>
            </a:r>
            <a:endParaRPr lang="en-SG" sz="27207"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97530" y="1876056"/>
            <a:ext cx="3201146" cy="2377993"/>
          </a:xfrm>
          <a:prstGeom prst="rect">
            <a:avLst/>
          </a:prstGeom>
        </p:spPr>
      </p:pic>
      <p:sp>
        <p:nvSpPr>
          <p:cNvPr id="5" name="TextBox 4"/>
          <p:cNvSpPr txBox="1"/>
          <p:nvPr/>
        </p:nvSpPr>
        <p:spPr>
          <a:xfrm>
            <a:off x="2157848" y="1966886"/>
            <a:ext cx="20311965" cy="2108269"/>
          </a:xfrm>
          <a:prstGeom prst="rect">
            <a:avLst/>
          </a:prstGeom>
          <a:noFill/>
        </p:spPr>
        <p:txBody>
          <a:bodyPr wrap="square" rtlCol="0">
            <a:spAutoFit/>
          </a:bodyPr>
          <a:lstStyle/>
          <a:p>
            <a:r>
              <a:rPr lang="en-SG" sz="13100" b="1" dirty="0"/>
              <a:t>Our Project</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98676" y="2187319"/>
            <a:ext cx="10618684" cy="1805177"/>
          </a:xfrm>
          <a:prstGeom prst="rect">
            <a:avLst/>
          </a:prstGeom>
        </p:spPr>
      </p:pic>
      <p:pic>
        <p:nvPicPr>
          <p:cNvPr id="12" name="Picture 11">
            <a:extLst>
              <a:ext uri="{FF2B5EF4-FFF2-40B4-BE49-F238E27FC236}">
                <a16:creationId xmlns:a16="http://schemas.microsoft.com/office/drawing/2014/main" id="{ABD1CD33-F89E-42A3-9538-D73B6F513CCF}"/>
              </a:ext>
            </a:extLst>
          </p:cNvPr>
          <p:cNvPicPr>
            <a:picLocks noChangeAspect="1"/>
          </p:cNvPicPr>
          <p:nvPr/>
        </p:nvPicPr>
        <p:blipFill>
          <a:blip r:embed="rId6"/>
          <a:stretch>
            <a:fillRect/>
          </a:stretch>
        </p:blipFill>
        <p:spPr>
          <a:xfrm>
            <a:off x="22733319" y="6893594"/>
            <a:ext cx="15817952" cy="10550574"/>
          </a:xfrm>
          <a:prstGeom prst="rect">
            <a:avLst/>
          </a:prstGeom>
        </p:spPr>
      </p:pic>
      <p:pic>
        <p:nvPicPr>
          <p:cNvPr id="14" name="Picture 13">
            <a:extLst>
              <a:ext uri="{FF2B5EF4-FFF2-40B4-BE49-F238E27FC236}">
                <a16:creationId xmlns:a16="http://schemas.microsoft.com/office/drawing/2014/main" id="{7A031BA4-C090-49BD-B9C5-F6F2F960D8BE}"/>
              </a:ext>
            </a:extLst>
          </p:cNvPr>
          <p:cNvPicPr>
            <a:picLocks noChangeAspect="1"/>
          </p:cNvPicPr>
          <p:nvPr/>
        </p:nvPicPr>
        <p:blipFill>
          <a:blip r:embed="rId7"/>
          <a:stretch>
            <a:fillRect/>
          </a:stretch>
        </p:blipFill>
        <p:spPr>
          <a:xfrm>
            <a:off x="1587146" y="7223440"/>
            <a:ext cx="3419000" cy="3419000"/>
          </a:xfrm>
          <a:prstGeom prst="rect">
            <a:avLst/>
          </a:prstGeom>
        </p:spPr>
      </p:pic>
      <p:pic>
        <p:nvPicPr>
          <p:cNvPr id="19" name="Picture 18">
            <a:extLst>
              <a:ext uri="{FF2B5EF4-FFF2-40B4-BE49-F238E27FC236}">
                <a16:creationId xmlns:a16="http://schemas.microsoft.com/office/drawing/2014/main" id="{0DD69A14-3C04-4298-B6B4-3F180BAD29ED}"/>
              </a:ext>
            </a:extLst>
          </p:cNvPr>
          <p:cNvPicPr>
            <a:picLocks noChangeAspect="1"/>
          </p:cNvPicPr>
          <p:nvPr/>
        </p:nvPicPr>
        <p:blipFill>
          <a:blip r:embed="rId8"/>
          <a:stretch>
            <a:fillRect/>
          </a:stretch>
        </p:blipFill>
        <p:spPr>
          <a:xfrm>
            <a:off x="2030273" y="14453590"/>
            <a:ext cx="2532747" cy="2131882"/>
          </a:xfrm>
          <a:prstGeom prst="rect">
            <a:avLst/>
          </a:prstGeom>
        </p:spPr>
      </p:pic>
      <p:pic>
        <p:nvPicPr>
          <p:cNvPr id="23" name="Picture 22">
            <a:extLst>
              <a:ext uri="{FF2B5EF4-FFF2-40B4-BE49-F238E27FC236}">
                <a16:creationId xmlns:a16="http://schemas.microsoft.com/office/drawing/2014/main" id="{4FDEC5D3-9618-4C57-B4BF-84CD643B6B90}"/>
              </a:ext>
            </a:extLst>
          </p:cNvPr>
          <p:cNvPicPr>
            <a:picLocks noChangeAspect="1"/>
          </p:cNvPicPr>
          <p:nvPr/>
        </p:nvPicPr>
        <p:blipFill>
          <a:blip r:embed="rId9"/>
          <a:stretch>
            <a:fillRect/>
          </a:stretch>
        </p:blipFill>
        <p:spPr>
          <a:xfrm>
            <a:off x="2030273" y="21078116"/>
            <a:ext cx="2532747" cy="2160803"/>
          </a:xfrm>
          <a:prstGeom prst="rect">
            <a:avLst/>
          </a:prstGeom>
        </p:spPr>
      </p:pic>
      <p:sp>
        <p:nvSpPr>
          <p:cNvPr id="26" name="Google Shape;184;p32">
            <a:extLst>
              <a:ext uri="{FF2B5EF4-FFF2-40B4-BE49-F238E27FC236}">
                <a16:creationId xmlns:a16="http://schemas.microsoft.com/office/drawing/2014/main" id="{098E9976-CC42-4D65-AFCE-9955381B054F}"/>
              </a:ext>
            </a:extLst>
          </p:cNvPr>
          <p:cNvSpPr txBox="1">
            <a:spLocks noGrp="1"/>
          </p:cNvSpPr>
          <p:nvPr>
            <p:ph type="subTitle" idx="1"/>
          </p:nvPr>
        </p:nvSpPr>
        <p:spPr>
          <a:xfrm>
            <a:off x="5067922" y="7317427"/>
            <a:ext cx="9563042" cy="48514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6000" b="1" dirty="0"/>
              <a:t>Objective</a:t>
            </a:r>
            <a:r>
              <a:rPr lang="en-SG" sz="6000" dirty="0"/>
              <a:t> is to create a web-based application that can summarize </a:t>
            </a:r>
            <a:r>
              <a:rPr lang="en-SG" sz="6000" b="1" dirty="0"/>
              <a:t>general</a:t>
            </a:r>
            <a:r>
              <a:rPr lang="en-SG" sz="6000" dirty="0"/>
              <a:t> and </a:t>
            </a:r>
            <a:r>
              <a:rPr lang="en-SG" sz="6000" b="1" dirty="0"/>
              <a:t>scientific</a:t>
            </a:r>
            <a:r>
              <a:rPr lang="en-SG" sz="6000" dirty="0"/>
              <a:t> articles</a:t>
            </a:r>
          </a:p>
          <a:p>
            <a:pPr marL="0" lvl="0" indent="0" algn="ctr" rtl="0">
              <a:spcBef>
                <a:spcPts val="0"/>
              </a:spcBef>
              <a:spcAft>
                <a:spcPts val="0"/>
              </a:spcAft>
              <a:buNone/>
            </a:pPr>
            <a:endParaRPr sz="1400" dirty="0"/>
          </a:p>
        </p:txBody>
      </p:sp>
      <p:sp>
        <p:nvSpPr>
          <p:cNvPr id="28" name="Google Shape;184;p32">
            <a:extLst>
              <a:ext uri="{FF2B5EF4-FFF2-40B4-BE49-F238E27FC236}">
                <a16:creationId xmlns:a16="http://schemas.microsoft.com/office/drawing/2014/main" id="{08B08F65-D0FE-414B-B175-5A5B3FA9F517}"/>
              </a:ext>
            </a:extLst>
          </p:cNvPr>
          <p:cNvSpPr txBox="1">
            <a:spLocks/>
          </p:cNvSpPr>
          <p:nvPr/>
        </p:nvSpPr>
        <p:spPr>
          <a:xfrm>
            <a:off x="5006146" y="13698333"/>
            <a:ext cx="9563042" cy="51014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sz="6000" dirty="0">
                <a:latin typeface="+mn-lt"/>
              </a:rPr>
              <a:t>The </a:t>
            </a:r>
            <a:r>
              <a:rPr lang="en-US" sz="6000" b="1" dirty="0">
                <a:latin typeface="+mn-lt"/>
              </a:rPr>
              <a:t>methodology employed </a:t>
            </a:r>
            <a:r>
              <a:rPr lang="en-US" sz="6000" dirty="0">
                <a:latin typeface="+mn-lt"/>
              </a:rPr>
              <a:t>uses Google’s </a:t>
            </a:r>
            <a:r>
              <a:rPr lang="en-US" sz="6000" b="1" dirty="0">
                <a:latin typeface="+mn-lt"/>
              </a:rPr>
              <a:t>pretrained models </a:t>
            </a:r>
            <a:r>
              <a:rPr lang="en-US" sz="6000" dirty="0">
                <a:latin typeface="+mn-lt"/>
              </a:rPr>
              <a:t>from Hugging Face library, </a:t>
            </a:r>
            <a:r>
              <a:rPr lang="en-US" sz="6000" b="1" dirty="0">
                <a:latin typeface="+mn-lt"/>
              </a:rPr>
              <a:t>Sci-BERT </a:t>
            </a:r>
            <a:r>
              <a:rPr lang="en-US" sz="6000" dirty="0">
                <a:latin typeface="+mn-lt"/>
              </a:rPr>
              <a:t>&amp; </a:t>
            </a:r>
            <a:r>
              <a:rPr lang="en-US" sz="6000" b="1" dirty="0">
                <a:latin typeface="+mn-lt"/>
              </a:rPr>
              <a:t>Distill-BERT</a:t>
            </a:r>
            <a:r>
              <a:rPr lang="en-US" sz="6000" dirty="0">
                <a:latin typeface="+mn-lt"/>
              </a:rPr>
              <a:t>   </a:t>
            </a:r>
          </a:p>
        </p:txBody>
      </p:sp>
      <p:sp>
        <p:nvSpPr>
          <p:cNvPr id="29" name="Google Shape;274;p38">
            <a:extLst>
              <a:ext uri="{FF2B5EF4-FFF2-40B4-BE49-F238E27FC236}">
                <a16:creationId xmlns:a16="http://schemas.microsoft.com/office/drawing/2014/main" id="{3BD30BEA-7733-4522-8E1C-223E5DEB26D7}"/>
              </a:ext>
            </a:extLst>
          </p:cNvPr>
          <p:cNvSpPr txBox="1">
            <a:spLocks/>
          </p:cNvSpPr>
          <p:nvPr/>
        </p:nvSpPr>
        <p:spPr>
          <a:xfrm>
            <a:off x="5976333" y="20329276"/>
            <a:ext cx="7622667" cy="4851454"/>
          </a:xfrm>
          <a:prstGeom prst="rect">
            <a:avLst/>
          </a:prstGeom>
        </p:spPr>
        <p:txBody>
          <a:bodyPr spcFirstLastPara="1" wrap="square" lIns="91425" tIns="91425" rIns="91425" bIns="91425" anchor="t" anchorCtr="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6000" dirty="0"/>
              <a:t>To evaluate the </a:t>
            </a:r>
            <a:r>
              <a:rPr lang="en-US" sz="6000" b="1" dirty="0"/>
              <a:t>extractive</a:t>
            </a:r>
            <a:r>
              <a:rPr lang="en-US" sz="6000" dirty="0"/>
              <a:t> </a:t>
            </a:r>
            <a:r>
              <a:rPr lang="en-US" sz="6000" b="1" dirty="0"/>
              <a:t>summary</a:t>
            </a:r>
            <a:r>
              <a:rPr lang="en-US" sz="6000" dirty="0"/>
              <a:t> by comparing with </a:t>
            </a:r>
            <a:r>
              <a:rPr lang="en-US" sz="6000" b="1" dirty="0"/>
              <a:t>‘Gold’ standard </a:t>
            </a:r>
            <a:r>
              <a:rPr lang="en-US" sz="6000" dirty="0"/>
              <a:t>summary made by human summarizers</a:t>
            </a:r>
          </a:p>
        </p:txBody>
      </p:sp>
      <p:sp>
        <p:nvSpPr>
          <p:cNvPr id="31" name="TextBox 30">
            <a:extLst>
              <a:ext uri="{FF2B5EF4-FFF2-40B4-BE49-F238E27FC236}">
                <a16:creationId xmlns:a16="http://schemas.microsoft.com/office/drawing/2014/main" id="{71FF1D25-1523-406F-A749-7191F50378EA}"/>
              </a:ext>
            </a:extLst>
          </p:cNvPr>
          <p:cNvSpPr txBox="1"/>
          <p:nvPr/>
        </p:nvSpPr>
        <p:spPr>
          <a:xfrm>
            <a:off x="22299408" y="20287790"/>
            <a:ext cx="15817952" cy="7810471"/>
          </a:xfrm>
          <a:prstGeom prst="rect">
            <a:avLst/>
          </a:prstGeom>
          <a:noFill/>
        </p:spPr>
        <p:txBody>
          <a:bodyPr wrap="square" rtlCol="0">
            <a:spAutoFit/>
          </a:bodyPr>
          <a:lstStyle/>
          <a:p>
            <a:pPr algn="ctr"/>
            <a:r>
              <a:rPr lang="en-US" sz="9600" b="1" dirty="0"/>
              <a:t>…Scientific Summarizer…</a:t>
            </a:r>
          </a:p>
          <a:p>
            <a:pPr algn="ctr"/>
            <a:endParaRPr lang="en-US" sz="2800" b="1" dirty="0"/>
          </a:p>
          <a:p>
            <a:pPr algn="ctr"/>
            <a:r>
              <a:rPr lang="en-US" sz="7551" b="1" dirty="0">
                <a:solidFill>
                  <a:srgbClr val="FF6600"/>
                </a:solidFill>
              </a:rPr>
              <a:t>an AI based assistant for Augmented Productivity when performing Scientific Research </a:t>
            </a:r>
          </a:p>
          <a:p>
            <a:pPr algn="ctr"/>
            <a:endParaRPr lang="en-US" sz="7551" b="1" dirty="0">
              <a:solidFill>
                <a:srgbClr val="FF6600"/>
              </a:solidFill>
            </a:endParaRPr>
          </a:p>
          <a:p>
            <a:pPr algn="ctr"/>
            <a:endParaRPr lang="en-US" sz="7551" b="1" dirty="0">
              <a:solidFill>
                <a:srgbClr val="FF6600"/>
              </a:solidFill>
            </a:endParaRPr>
          </a:p>
        </p:txBody>
      </p:sp>
    </p:spTree>
    <p:extLst>
      <p:ext uri="{BB962C8B-B14F-4D97-AF65-F5344CB8AC3E}">
        <p14:creationId xmlns:p14="http://schemas.microsoft.com/office/powerpoint/2010/main" val="3972887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6" name="Round Diagonal Corner Rectangle 5"/>
          <p:cNvSpPr/>
          <p:nvPr/>
        </p:nvSpPr>
        <p:spPr>
          <a:xfrm>
            <a:off x="631685" y="816232"/>
            <a:ext cx="38728073" cy="28642747"/>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07" dirty="0"/>
              <a:t>Objective is to create a web-based application that can summarize general and scientific articles</a:t>
            </a:r>
            <a:endParaRPr lang="en-SG" sz="27207"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97530" y="1900910"/>
            <a:ext cx="3201146" cy="2377993"/>
          </a:xfrm>
          <a:prstGeom prst="rect">
            <a:avLst/>
          </a:prstGeom>
        </p:spPr>
      </p:pic>
      <p:sp>
        <p:nvSpPr>
          <p:cNvPr id="5" name="TextBox 4"/>
          <p:cNvSpPr txBox="1"/>
          <p:nvPr/>
        </p:nvSpPr>
        <p:spPr>
          <a:xfrm>
            <a:off x="2157848" y="1966886"/>
            <a:ext cx="20311965" cy="2108269"/>
          </a:xfrm>
          <a:prstGeom prst="rect">
            <a:avLst/>
          </a:prstGeom>
          <a:noFill/>
        </p:spPr>
        <p:txBody>
          <a:bodyPr wrap="square" rtlCol="0">
            <a:spAutoFit/>
          </a:bodyPr>
          <a:lstStyle/>
          <a:p>
            <a:r>
              <a:rPr lang="en-US" sz="13100" b="1" dirty="0"/>
              <a:t>Application Design</a:t>
            </a:r>
            <a:endParaRPr lang="en-SG" sz="13100" b="1"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98676" y="2187319"/>
            <a:ext cx="10618684" cy="1805177"/>
          </a:xfrm>
          <a:prstGeom prst="rect">
            <a:avLst/>
          </a:prstGeom>
        </p:spPr>
      </p:pic>
      <p:grpSp>
        <p:nvGrpSpPr>
          <p:cNvPr id="13" name="Group 12">
            <a:extLst>
              <a:ext uri="{FF2B5EF4-FFF2-40B4-BE49-F238E27FC236}">
                <a16:creationId xmlns:a16="http://schemas.microsoft.com/office/drawing/2014/main" id="{150D4F9F-5E83-462B-80F0-712395D67CB4}"/>
              </a:ext>
            </a:extLst>
          </p:cNvPr>
          <p:cNvGrpSpPr/>
          <p:nvPr/>
        </p:nvGrpSpPr>
        <p:grpSpPr>
          <a:xfrm>
            <a:off x="1495324" y="6612440"/>
            <a:ext cx="38052187" cy="20390374"/>
            <a:chOff x="1346528" y="4936833"/>
            <a:chExt cx="38052187" cy="20390374"/>
          </a:xfrm>
        </p:grpSpPr>
        <p:sp>
          <p:nvSpPr>
            <p:cNvPr id="15" name="Google Shape;199;p33">
              <a:extLst>
                <a:ext uri="{FF2B5EF4-FFF2-40B4-BE49-F238E27FC236}">
                  <a16:creationId xmlns:a16="http://schemas.microsoft.com/office/drawing/2014/main" id="{B5443A09-74E8-4249-9ED8-4B7F1BF09ED5}"/>
                </a:ext>
              </a:extLst>
            </p:cNvPr>
            <p:cNvSpPr/>
            <p:nvPr/>
          </p:nvSpPr>
          <p:spPr>
            <a:xfrm>
              <a:off x="29464590" y="19715292"/>
              <a:ext cx="9241626" cy="5611915"/>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403603" tIns="403603" rIns="403603" bIns="403603" anchor="ctr" anchorCtr="0">
              <a:noAutofit/>
            </a:bodyPr>
            <a:lstStyle/>
            <a:p>
              <a:endParaRPr sz="7946" dirty="0"/>
            </a:p>
          </p:txBody>
        </p:sp>
        <p:sp>
          <p:nvSpPr>
            <p:cNvPr id="17" name="Google Shape;200;p33">
              <a:extLst>
                <a:ext uri="{FF2B5EF4-FFF2-40B4-BE49-F238E27FC236}">
                  <a16:creationId xmlns:a16="http://schemas.microsoft.com/office/drawing/2014/main" id="{6B5321AA-EA5D-42F7-8020-4C8820672D58}"/>
                </a:ext>
              </a:extLst>
            </p:cNvPr>
            <p:cNvSpPr/>
            <p:nvPr/>
          </p:nvSpPr>
          <p:spPr>
            <a:xfrm>
              <a:off x="1346528" y="7328988"/>
              <a:ext cx="8861808" cy="5667733"/>
            </a:xfrm>
            <a:prstGeom prst="snip2DiagRect">
              <a:avLst>
                <a:gd name="adj1" fmla="val 0"/>
                <a:gd name="adj2" fmla="val 16667"/>
              </a:avLst>
            </a:prstGeom>
            <a:solidFill>
              <a:schemeClr val="dk1"/>
            </a:solidFill>
            <a:ln>
              <a:noFill/>
            </a:ln>
          </p:spPr>
          <p:txBody>
            <a:bodyPr spcFirstLastPara="1" wrap="square" lIns="403603" tIns="403603" rIns="403603" bIns="403603" anchor="ctr" anchorCtr="0">
              <a:noAutofit/>
            </a:bodyPr>
            <a:lstStyle/>
            <a:p>
              <a:endParaRPr sz="7946" dirty="0"/>
            </a:p>
          </p:txBody>
        </p:sp>
        <p:sp>
          <p:nvSpPr>
            <p:cNvPr id="20" name="Google Shape;208;p33">
              <a:extLst>
                <a:ext uri="{FF2B5EF4-FFF2-40B4-BE49-F238E27FC236}">
                  <a16:creationId xmlns:a16="http://schemas.microsoft.com/office/drawing/2014/main" id="{3F0D7607-1D06-44AB-AC94-8AA99736CC48}"/>
                </a:ext>
              </a:extLst>
            </p:cNvPr>
            <p:cNvSpPr txBox="1"/>
            <p:nvPr/>
          </p:nvSpPr>
          <p:spPr>
            <a:xfrm>
              <a:off x="28851684" y="19791494"/>
              <a:ext cx="10547031" cy="3639383"/>
            </a:xfrm>
            <a:prstGeom prst="rect">
              <a:avLst/>
            </a:prstGeom>
            <a:noFill/>
            <a:ln>
              <a:noFill/>
            </a:ln>
          </p:spPr>
          <p:txBody>
            <a:bodyPr spcFirstLastPara="1" wrap="square" lIns="403603" tIns="403603" rIns="403603" bIns="403603" anchor="t" anchorCtr="0">
              <a:noAutofit/>
            </a:bodyPr>
            <a:lstStyle/>
            <a:p>
              <a:pPr algn="ctr"/>
              <a:r>
                <a:rPr lang="en-SG" sz="7946" dirty="0">
                  <a:solidFill>
                    <a:schemeClr val="dk1"/>
                  </a:solidFill>
                  <a:ea typeface="Roboto Condensed Light"/>
                  <a:cs typeface="Roboto Condensed Light"/>
                  <a:sym typeface="Roboto Condensed Light"/>
                </a:rPr>
                <a:t>User is presented with annotated </a:t>
              </a:r>
              <a:r>
                <a:rPr lang="en-SG" sz="7946" b="1" dirty="0">
                  <a:solidFill>
                    <a:schemeClr val="dk1"/>
                  </a:solidFill>
                  <a:ea typeface="Roboto Condensed Light"/>
                  <a:cs typeface="Roboto Condensed Light"/>
                  <a:sym typeface="Roboto Condensed Light"/>
                </a:rPr>
                <a:t>extractive</a:t>
              </a:r>
              <a:r>
                <a:rPr lang="en-SG" sz="7946" dirty="0">
                  <a:solidFill>
                    <a:schemeClr val="dk1"/>
                  </a:solidFill>
                  <a:ea typeface="Roboto Condensed Light"/>
                  <a:cs typeface="Roboto Condensed Light"/>
                  <a:sym typeface="Roboto Condensed Light"/>
                </a:rPr>
                <a:t> </a:t>
              </a:r>
              <a:r>
                <a:rPr lang="en-SG" sz="7946" b="1" dirty="0">
                  <a:solidFill>
                    <a:schemeClr val="dk1"/>
                  </a:solidFill>
                  <a:ea typeface="Roboto Condensed Light"/>
                  <a:cs typeface="Roboto Condensed Light"/>
                  <a:sym typeface="Roboto Condensed Light"/>
                </a:rPr>
                <a:t>summary </a:t>
              </a:r>
              <a:r>
                <a:rPr lang="en-SG" sz="7946" dirty="0">
                  <a:solidFill>
                    <a:schemeClr val="dk1"/>
                  </a:solidFill>
                  <a:ea typeface="Roboto Condensed Light"/>
                  <a:cs typeface="Roboto Condensed Light"/>
                  <a:sym typeface="Roboto Condensed Light"/>
                </a:rPr>
                <a:t>on screen or audio format</a:t>
              </a:r>
              <a:endParaRPr sz="7946" b="1" dirty="0">
                <a:solidFill>
                  <a:schemeClr val="dk1"/>
                </a:solidFill>
                <a:latin typeface="Roboto Condensed Light"/>
                <a:ea typeface="Roboto Condensed Light"/>
                <a:cs typeface="Roboto Condensed Light"/>
                <a:sym typeface="Roboto Condensed Light"/>
              </a:endParaRPr>
            </a:p>
          </p:txBody>
        </p:sp>
        <p:sp>
          <p:nvSpPr>
            <p:cNvPr id="22" name="Google Shape;209;p33">
              <a:extLst>
                <a:ext uri="{FF2B5EF4-FFF2-40B4-BE49-F238E27FC236}">
                  <a16:creationId xmlns:a16="http://schemas.microsoft.com/office/drawing/2014/main" id="{C838B31C-A320-4C80-B88B-104E59FFE070}"/>
                </a:ext>
              </a:extLst>
            </p:cNvPr>
            <p:cNvSpPr txBox="1"/>
            <p:nvPr/>
          </p:nvSpPr>
          <p:spPr>
            <a:xfrm>
              <a:off x="2569576" y="7278750"/>
              <a:ext cx="6315944" cy="1733607"/>
            </a:xfrm>
            <a:prstGeom prst="rect">
              <a:avLst/>
            </a:prstGeom>
            <a:noFill/>
            <a:ln>
              <a:noFill/>
            </a:ln>
          </p:spPr>
          <p:txBody>
            <a:bodyPr spcFirstLastPara="1" wrap="square" lIns="403603" tIns="403603" rIns="403603" bIns="403603" anchor="b" anchorCtr="0">
              <a:noAutofit/>
            </a:bodyPr>
            <a:lstStyle/>
            <a:p>
              <a:pPr algn="ctr"/>
              <a:r>
                <a:rPr lang="en-SG" sz="7946" b="1" dirty="0">
                  <a:solidFill>
                    <a:schemeClr val="lt1"/>
                  </a:solidFill>
                  <a:ea typeface="Exo 2"/>
                  <a:cs typeface="Exo 2"/>
                  <a:sym typeface="Exo 2"/>
                </a:rPr>
                <a:t>INPUT </a:t>
              </a:r>
              <a:endParaRPr sz="7946" b="1" dirty="0">
                <a:solidFill>
                  <a:schemeClr val="lt1"/>
                </a:solidFill>
                <a:ea typeface="Exo 2"/>
                <a:cs typeface="Exo 2"/>
                <a:sym typeface="Exo 2"/>
              </a:endParaRPr>
            </a:p>
          </p:txBody>
        </p:sp>
        <p:sp>
          <p:nvSpPr>
            <p:cNvPr id="24" name="Google Shape;210;p33">
              <a:extLst>
                <a:ext uri="{FF2B5EF4-FFF2-40B4-BE49-F238E27FC236}">
                  <a16:creationId xmlns:a16="http://schemas.microsoft.com/office/drawing/2014/main" id="{F9AA4F27-7527-4E33-85D4-4C297FC4186C}"/>
                </a:ext>
              </a:extLst>
            </p:cNvPr>
            <p:cNvSpPr txBox="1"/>
            <p:nvPr/>
          </p:nvSpPr>
          <p:spPr>
            <a:xfrm>
              <a:off x="1800715" y="8587170"/>
              <a:ext cx="7959348" cy="4348908"/>
            </a:xfrm>
            <a:prstGeom prst="rect">
              <a:avLst/>
            </a:prstGeom>
            <a:noFill/>
            <a:ln>
              <a:noFill/>
            </a:ln>
          </p:spPr>
          <p:txBody>
            <a:bodyPr spcFirstLastPara="1" wrap="square" lIns="403603" tIns="403603" rIns="403603" bIns="403603" anchor="t" anchorCtr="0">
              <a:noAutofit/>
            </a:bodyPr>
            <a:lstStyle/>
            <a:p>
              <a:pPr lvl="0" algn="ctr">
                <a:buClr>
                  <a:schemeClr val="dk1"/>
                </a:buClr>
                <a:buSzPts val="1100"/>
              </a:pPr>
              <a:r>
                <a:rPr lang="en-SG" sz="7200" b="1" dirty="0">
                  <a:solidFill>
                    <a:schemeClr val="lt1"/>
                  </a:solidFill>
                  <a:ea typeface="Roboto Condensed Light"/>
                  <a:cs typeface="Roboto Condensed Light"/>
                  <a:sym typeface="Roboto Condensed Light"/>
                </a:rPr>
                <a:t>User can input URL or File in XML</a:t>
              </a:r>
              <a:r>
                <a:rPr lang="en-SG" sz="7200" dirty="0">
                  <a:solidFill>
                    <a:schemeClr val="lt1"/>
                  </a:solidFill>
                  <a:ea typeface="Roboto Condensed Light"/>
                  <a:cs typeface="Roboto Condensed Light"/>
                  <a:sym typeface="Roboto Condensed Light"/>
                </a:rPr>
                <a:t> </a:t>
              </a:r>
              <a:r>
                <a:rPr lang="en-SG" sz="7200" b="1" dirty="0">
                  <a:solidFill>
                    <a:schemeClr val="lt1"/>
                  </a:solidFill>
                  <a:ea typeface="Roboto Condensed Light"/>
                  <a:cs typeface="Roboto Condensed Light"/>
                  <a:sym typeface="Roboto Condensed Light"/>
                </a:rPr>
                <a:t>or</a:t>
              </a:r>
              <a:r>
                <a:rPr lang="en-SG" sz="7200" dirty="0">
                  <a:solidFill>
                    <a:schemeClr val="lt1"/>
                  </a:solidFill>
                  <a:ea typeface="Roboto Condensed Light"/>
                  <a:cs typeface="Roboto Condensed Light"/>
                  <a:sym typeface="Roboto Condensed Light"/>
                </a:rPr>
                <a:t> </a:t>
              </a:r>
              <a:r>
                <a:rPr lang="en-SG" sz="7200" b="1" dirty="0">
                  <a:solidFill>
                    <a:schemeClr val="lt1"/>
                  </a:solidFill>
                  <a:ea typeface="Roboto Condensed Light"/>
                  <a:cs typeface="Roboto Condensed Light"/>
                  <a:sym typeface="Roboto Condensed Light"/>
                </a:rPr>
                <a:t>TXT</a:t>
              </a:r>
              <a:r>
                <a:rPr lang="en-SG" sz="7200" dirty="0">
                  <a:solidFill>
                    <a:schemeClr val="lt1"/>
                  </a:solidFill>
                  <a:ea typeface="Roboto Condensed Light"/>
                  <a:cs typeface="Roboto Condensed Light"/>
                  <a:sym typeface="Roboto Condensed Light"/>
                </a:rPr>
                <a:t> format </a:t>
              </a:r>
              <a:endParaRPr sz="7200" dirty="0">
                <a:solidFill>
                  <a:schemeClr val="lt1"/>
                </a:solidFill>
                <a:ea typeface="Roboto Condensed Light"/>
                <a:cs typeface="Roboto Condensed Light"/>
                <a:sym typeface="Roboto Condensed Light"/>
              </a:endParaRPr>
            </a:p>
          </p:txBody>
        </p:sp>
        <p:pic>
          <p:nvPicPr>
            <p:cNvPr id="26" name="Picture 25" descr="A close up of a sign&#10;&#10;Description automatically generated">
              <a:extLst>
                <a:ext uri="{FF2B5EF4-FFF2-40B4-BE49-F238E27FC236}">
                  <a16:creationId xmlns:a16="http://schemas.microsoft.com/office/drawing/2014/main" id="{B977148B-EF6F-4927-AF2B-1CB2A5E0623F}"/>
                </a:ext>
              </a:extLst>
            </p:cNvPr>
            <p:cNvPicPr>
              <a:picLocks noChangeAspect="1"/>
            </p:cNvPicPr>
            <p:nvPr/>
          </p:nvPicPr>
          <p:blipFill>
            <a:blip r:embed="rId6"/>
            <a:stretch>
              <a:fillRect/>
            </a:stretch>
          </p:blipFill>
          <p:spPr>
            <a:xfrm>
              <a:off x="11279808" y="8145553"/>
              <a:ext cx="7262325" cy="4343778"/>
            </a:xfrm>
            <a:prstGeom prst="rect">
              <a:avLst/>
            </a:prstGeom>
          </p:spPr>
        </p:pic>
        <p:pic>
          <p:nvPicPr>
            <p:cNvPr id="27" name="Picture 26" descr="A close up of a logo&#10;&#10;Description automatically generated">
              <a:extLst>
                <a:ext uri="{FF2B5EF4-FFF2-40B4-BE49-F238E27FC236}">
                  <a16:creationId xmlns:a16="http://schemas.microsoft.com/office/drawing/2014/main" id="{9FA25F37-D52B-44C2-AB19-F7C7879B7C13}"/>
                </a:ext>
              </a:extLst>
            </p:cNvPr>
            <p:cNvPicPr>
              <a:picLocks noChangeAspect="1"/>
            </p:cNvPicPr>
            <p:nvPr/>
          </p:nvPicPr>
          <p:blipFill>
            <a:blip r:embed="rId7"/>
            <a:stretch>
              <a:fillRect/>
            </a:stretch>
          </p:blipFill>
          <p:spPr>
            <a:xfrm>
              <a:off x="1597379" y="5491098"/>
              <a:ext cx="3102269" cy="1650873"/>
            </a:xfrm>
            <a:prstGeom prst="rect">
              <a:avLst/>
            </a:prstGeom>
          </p:spPr>
        </p:pic>
        <p:pic>
          <p:nvPicPr>
            <p:cNvPr id="28" name="Picture 27" descr="A close up of a logo&#10;&#10;Description automatically generated">
              <a:extLst>
                <a:ext uri="{FF2B5EF4-FFF2-40B4-BE49-F238E27FC236}">
                  <a16:creationId xmlns:a16="http://schemas.microsoft.com/office/drawing/2014/main" id="{1F0030D1-78AA-4BC7-91A1-00DF62F0573A}"/>
                </a:ext>
              </a:extLst>
            </p:cNvPr>
            <p:cNvPicPr>
              <a:picLocks noChangeAspect="1"/>
            </p:cNvPicPr>
            <p:nvPr/>
          </p:nvPicPr>
          <p:blipFill>
            <a:blip r:embed="rId8"/>
            <a:stretch>
              <a:fillRect/>
            </a:stretch>
          </p:blipFill>
          <p:spPr>
            <a:xfrm>
              <a:off x="4852280" y="4936833"/>
              <a:ext cx="2221754" cy="2221754"/>
            </a:xfrm>
            <a:prstGeom prst="rect">
              <a:avLst/>
            </a:prstGeom>
          </p:spPr>
        </p:pic>
        <p:sp>
          <p:nvSpPr>
            <p:cNvPr id="29" name="Google Shape;200;p33">
              <a:extLst>
                <a:ext uri="{FF2B5EF4-FFF2-40B4-BE49-F238E27FC236}">
                  <a16:creationId xmlns:a16="http://schemas.microsoft.com/office/drawing/2014/main" id="{3C2D6F87-82BA-4FA4-9583-1FE0FB17F4E6}"/>
                </a:ext>
              </a:extLst>
            </p:cNvPr>
            <p:cNvSpPr/>
            <p:nvPr/>
          </p:nvSpPr>
          <p:spPr>
            <a:xfrm>
              <a:off x="20106682" y="15102957"/>
              <a:ext cx="8896242" cy="6283369"/>
            </a:xfrm>
            <a:prstGeom prst="snip2DiagRect">
              <a:avLst>
                <a:gd name="adj1" fmla="val 0"/>
                <a:gd name="adj2" fmla="val 16667"/>
              </a:avLst>
            </a:prstGeom>
            <a:solidFill>
              <a:schemeClr val="dk1"/>
            </a:solidFill>
            <a:ln>
              <a:noFill/>
            </a:ln>
          </p:spPr>
          <p:txBody>
            <a:bodyPr spcFirstLastPara="1" wrap="square" lIns="403603" tIns="403603" rIns="403603" bIns="403603" anchor="ctr" anchorCtr="0">
              <a:noAutofit/>
            </a:bodyPr>
            <a:lstStyle/>
            <a:p>
              <a:endParaRPr sz="7946" dirty="0"/>
            </a:p>
          </p:txBody>
        </p:sp>
        <p:sp>
          <p:nvSpPr>
            <p:cNvPr id="30" name="Google Shape;210;p33">
              <a:extLst>
                <a:ext uri="{FF2B5EF4-FFF2-40B4-BE49-F238E27FC236}">
                  <a16:creationId xmlns:a16="http://schemas.microsoft.com/office/drawing/2014/main" id="{6F82B1B7-35C4-4C0B-9544-66EB968B49D3}"/>
                </a:ext>
              </a:extLst>
            </p:cNvPr>
            <p:cNvSpPr txBox="1"/>
            <p:nvPr/>
          </p:nvSpPr>
          <p:spPr>
            <a:xfrm>
              <a:off x="19851891" y="15068086"/>
              <a:ext cx="9533201" cy="4472559"/>
            </a:xfrm>
            <a:prstGeom prst="rect">
              <a:avLst/>
            </a:prstGeom>
            <a:noFill/>
            <a:ln>
              <a:noFill/>
            </a:ln>
          </p:spPr>
          <p:txBody>
            <a:bodyPr spcFirstLastPara="1" wrap="square" lIns="403603" tIns="403603" rIns="403603" bIns="403603" anchor="t" anchorCtr="0">
              <a:noAutofit/>
            </a:bodyPr>
            <a:lstStyle/>
            <a:p>
              <a:pPr algn="ctr">
                <a:buClr>
                  <a:schemeClr val="dk1"/>
                </a:buClr>
                <a:buSzPts val="1100"/>
              </a:pPr>
              <a:r>
                <a:rPr lang="en-SG" sz="7200" dirty="0">
                  <a:solidFill>
                    <a:schemeClr val="lt1"/>
                  </a:solidFill>
                  <a:ea typeface="Roboto Condensed Light"/>
                  <a:cs typeface="Roboto Condensed Light"/>
                  <a:sym typeface="Roboto Condensed Light"/>
                </a:rPr>
                <a:t>MODEL</a:t>
              </a:r>
            </a:p>
            <a:p>
              <a:pPr algn="ctr">
                <a:buClr>
                  <a:schemeClr val="dk1"/>
                </a:buClr>
                <a:buSzPts val="1100"/>
              </a:pPr>
              <a:r>
                <a:rPr lang="en-SG" sz="7200" dirty="0">
                  <a:solidFill>
                    <a:schemeClr val="lt1"/>
                  </a:solidFill>
                  <a:ea typeface="Roboto Condensed Light"/>
                  <a:cs typeface="Roboto Condensed Light"/>
                  <a:sym typeface="Roboto Condensed Light"/>
                </a:rPr>
                <a:t>Implementing state-of-the-art </a:t>
              </a:r>
              <a:r>
                <a:rPr lang="en-SG" sz="7200" b="1" dirty="0">
                  <a:solidFill>
                    <a:schemeClr val="lt1"/>
                  </a:solidFill>
                  <a:ea typeface="Roboto Condensed Light"/>
                  <a:cs typeface="Roboto Condensed Light"/>
                  <a:sym typeface="Roboto Condensed Light"/>
                </a:rPr>
                <a:t>transformer-based models</a:t>
              </a:r>
              <a:endParaRPr sz="7200" dirty="0">
                <a:solidFill>
                  <a:schemeClr val="lt1"/>
                </a:solidFill>
                <a:latin typeface="Roboto Condensed Light"/>
                <a:ea typeface="Roboto Condensed Light"/>
                <a:cs typeface="Roboto Condensed Light"/>
                <a:sym typeface="Roboto Condensed Light"/>
              </a:endParaRPr>
            </a:p>
          </p:txBody>
        </p:sp>
        <p:pic>
          <p:nvPicPr>
            <p:cNvPr id="31" name="Picture 30" descr="A close up of a building&#10;&#10;Description automatically generated">
              <a:extLst>
                <a:ext uri="{FF2B5EF4-FFF2-40B4-BE49-F238E27FC236}">
                  <a16:creationId xmlns:a16="http://schemas.microsoft.com/office/drawing/2014/main" id="{ED45ED15-CA4F-4035-BC97-E35267812229}"/>
                </a:ext>
              </a:extLst>
            </p:cNvPr>
            <p:cNvPicPr>
              <a:picLocks noChangeAspect="1"/>
            </p:cNvPicPr>
            <p:nvPr/>
          </p:nvPicPr>
          <p:blipFill>
            <a:blip r:embed="rId9"/>
            <a:stretch>
              <a:fillRect/>
            </a:stretch>
          </p:blipFill>
          <p:spPr>
            <a:xfrm>
              <a:off x="7074034" y="5049248"/>
              <a:ext cx="2221754" cy="2167265"/>
            </a:xfrm>
            <a:prstGeom prst="rect">
              <a:avLst/>
            </a:prstGeom>
          </p:spPr>
        </p:pic>
        <p:cxnSp>
          <p:nvCxnSpPr>
            <p:cNvPr id="32" name="Google Shape;201;p33">
              <a:extLst>
                <a:ext uri="{FF2B5EF4-FFF2-40B4-BE49-F238E27FC236}">
                  <a16:creationId xmlns:a16="http://schemas.microsoft.com/office/drawing/2014/main" id="{3694EF27-E5BB-4803-A8D2-B091C42AC96B}"/>
                </a:ext>
              </a:extLst>
            </p:cNvPr>
            <p:cNvCxnSpPr>
              <a:cxnSpLocks/>
              <a:stCxn id="17" idx="0"/>
              <a:endCxn id="34" idx="2"/>
            </p:cNvCxnSpPr>
            <p:nvPr/>
          </p:nvCxnSpPr>
          <p:spPr>
            <a:xfrm>
              <a:off x="10208336" y="10162855"/>
              <a:ext cx="523934" cy="4160625"/>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33" name="Picture 32" descr="A picture containing drawing&#10;&#10;Description automatically generated">
              <a:extLst>
                <a:ext uri="{FF2B5EF4-FFF2-40B4-BE49-F238E27FC236}">
                  <a16:creationId xmlns:a16="http://schemas.microsoft.com/office/drawing/2014/main" id="{8FB64D34-1142-4EBE-8B71-27706DDEC387}"/>
                </a:ext>
              </a:extLst>
            </p:cNvPr>
            <p:cNvPicPr>
              <a:picLocks noChangeAspect="1"/>
            </p:cNvPicPr>
            <p:nvPr/>
          </p:nvPicPr>
          <p:blipFill>
            <a:blip r:embed="rId10"/>
            <a:stretch>
              <a:fillRect/>
            </a:stretch>
          </p:blipFill>
          <p:spPr>
            <a:xfrm>
              <a:off x="22652049" y="12996721"/>
              <a:ext cx="3805508" cy="1881376"/>
            </a:xfrm>
            <a:prstGeom prst="rect">
              <a:avLst/>
            </a:prstGeom>
          </p:spPr>
        </p:pic>
        <p:sp>
          <p:nvSpPr>
            <p:cNvPr id="34" name="Google Shape;199;p33">
              <a:extLst>
                <a:ext uri="{FF2B5EF4-FFF2-40B4-BE49-F238E27FC236}">
                  <a16:creationId xmlns:a16="http://schemas.microsoft.com/office/drawing/2014/main" id="{250AC527-950D-454C-A394-C56BB49F99A6}"/>
                </a:ext>
              </a:extLst>
            </p:cNvPr>
            <p:cNvSpPr/>
            <p:nvPr/>
          </p:nvSpPr>
          <p:spPr>
            <a:xfrm>
              <a:off x="10732270" y="11658007"/>
              <a:ext cx="8896242" cy="5330945"/>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403603" tIns="403603" rIns="403603" bIns="403603" anchor="ctr" anchorCtr="0">
              <a:noAutofit/>
            </a:bodyPr>
            <a:lstStyle/>
            <a:p>
              <a:endParaRPr sz="7946" dirty="0"/>
            </a:p>
          </p:txBody>
        </p:sp>
        <p:sp>
          <p:nvSpPr>
            <p:cNvPr id="35" name="Google Shape;208;p33">
              <a:extLst>
                <a:ext uri="{FF2B5EF4-FFF2-40B4-BE49-F238E27FC236}">
                  <a16:creationId xmlns:a16="http://schemas.microsoft.com/office/drawing/2014/main" id="{A6230D60-0D48-4CFA-965E-A64C4F124D0E}"/>
                </a:ext>
              </a:extLst>
            </p:cNvPr>
            <p:cNvSpPr txBox="1"/>
            <p:nvPr/>
          </p:nvSpPr>
          <p:spPr>
            <a:xfrm>
              <a:off x="10888416" y="11710936"/>
              <a:ext cx="8958510" cy="4791920"/>
            </a:xfrm>
            <a:prstGeom prst="rect">
              <a:avLst/>
            </a:prstGeom>
            <a:noFill/>
            <a:ln>
              <a:noFill/>
            </a:ln>
          </p:spPr>
          <p:txBody>
            <a:bodyPr spcFirstLastPara="1" wrap="square" lIns="403603" tIns="403603" rIns="403603" bIns="403603" anchor="t" anchorCtr="0">
              <a:noAutofit/>
            </a:bodyPr>
            <a:lstStyle/>
            <a:p>
              <a:pPr algn="ctr"/>
              <a:r>
                <a:rPr lang="en-SG" sz="8000" b="1" dirty="0">
                  <a:solidFill>
                    <a:schemeClr val="dk1"/>
                  </a:solidFill>
                  <a:ea typeface="Roboto Condensed Light"/>
                  <a:cs typeface="Roboto Condensed Light"/>
                  <a:sym typeface="Roboto Condensed Light"/>
                </a:rPr>
                <a:t>UI: </a:t>
              </a:r>
              <a:r>
                <a:rPr lang="en-SG" sz="7200" b="1" dirty="0" err="1">
                  <a:solidFill>
                    <a:schemeClr val="dk1"/>
                  </a:solidFill>
                  <a:ea typeface="Roboto Condensed Light"/>
                  <a:cs typeface="Roboto Condensed Light"/>
                  <a:sym typeface="Roboto Condensed Light"/>
                </a:rPr>
                <a:t>Streamlit</a:t>
              </a:r>
              <a:r>
                <a:rPr lang="en-SG" sz="7200" dirty="0">
                  <a:solidFill>
                    <a:schemeClr val="dk1"/>
                  </a:solidFill>
                  <a:ea typeface="Roboto Condensed Light"/>
                  <a:cs typeface="Roboto Condensed Light"/>
                  <a:sym typeface="Roboto Condensed Light"/>
                </a:rPr>
                <a:t> is a convenient way to create web apps for ML projects</a:t>
              </a:r>
              <a:endParaRPr sz="7200" b="1" dirty="0">
                <a:solidFill>
                  <a:schemeClr val="dk1"/>
                </a:solidFill>
                <a:ea typeface="Roboto Condensed Light"/>
                <a:cs typeface="Roboto Condensed Light"/>
                <a:sym typeface="Roboto Condensed Light"/>
              </a:endParaRPr>
            </a:p>
          </p:txBody>
        </p:sp>
        <p:cxnSp>
          <p:nvCxnSpPr>
            <p:cNvPr id="36" name="Google Shape;201;p33">
              <a:extLst>
                <a:ext uri="{FF2B5EF4-FFF2-40B4-BE49-F238E27FC236}">
                  <a16:creationId xmlns:a16="http://schemas.microsoft.com/office/drawing/2014/main" id="{B4D21470-64DA-4487-B242-0BB293D3FA0F}"/>
                </a:ext>
              </a:extLst>
            </p:cNvPr>
            <p:cNvCxnSpPr>
              <a:cxnSpLocks/>
            </p:cNvCxnSpPr>
            <p:nvPr/>
          </p:nvCxnSpPr>
          <p:spPr>
            <a:xfrm>
              <a:off x="19589924" y="14357745"/>
              <a:ext cx="523934" cy="4160625"/>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7" name="Google Shape;201;p33">
              <a:extLst>
                <a:ext uri="{FF2B5EF4-FFF2-40B4-BE49-F238E27FC236}">
                  <a16:creationId xmlns:a16="http://schemas.microsoft.com/office/drawing/2014/main" id="{7CC3C160-0882-4C34-B536-B3B7B7F035D0}"/>
                </a:ext>
              </a:extLst>
            </p:cNvPr>
            <p:cNvCxnSpPr>
              <a:cxnSpLocks/>
            </p:cNvCxnSpPr>
            <p:nvPr/>
          </p:nvCxnSpPr>
          <p:spPr>
            <a:xfrm>
              <a:off x="28940656" y="18244641"/>
              <a:ext cx="523934" cy="4160625"/>
            </a:xfrm>
            <a:prstGeom prst="bentConnector3">
              <a:avLst>
                <a:gd name="adj1" fmla="val 50000"/>
              </a:avLst>
            </a:prstGeom>
            <a:noFill/>
            <a:ln w="9525" cap="flat" cmpd="sng">
              <a:solidFill>
                <a:schemeClr val="dk2"/>
              </a:solidFill>
              <a:prstDash val="solid"/>
              <a:round/>
              <a:headEnd type="none" w="med" len="med"/>
              <a:tailEnd type="none" w="med" len="med"/>
            </a:ln>
          </p:spPr>
        </p:cxnSp>
      </p:grpSp>
      <p:pic>
        <p:nvPicPr>
          <p:cNvPr id="7" name="Picture 6">
            <a:extLst>
              <a:ext uri="{FF2B5EF4-FFF2-40B4-BE49-F238E27FC236}">
                <a16:creationId xmlns:a16="http://schemas.microsoft.com/office/drawing/2014/main" id="{212110E9-41B0-4D5A-B769-36419E6E165B}"/>
              </a:ext>
            </a:extLst>
          </p:cNvPr>
          <p:cNvPicPr>
            <a:picLocks noChangeAspect="1"/>
          </p:cNvPicPr>
          <p:nvPr/>
        </p:nvPicPr>
        <p:blipFill>
          <a:blip r:embed="rId11"/>
          <a:stretch>
            <a:fillRect/>
          </a:stretch>
        </p:blipFill>
        <p:spPr>
          <a:xfrm>
            <a:off x="31330578" y="20087172"/>
            <a:ext cx="4883910" cy="1303727"/>
          </a:xfrm>
          <a:prstGeom prst="rect">
            <a:avLst/>
          </a:prstGeom>
        </p:spPr>
      </p:pic>
      <p:sp>
        <p:nvSpPr>
          <p:cNvPr id="8" name="TextBox 7">
            <a:extLst>
              <a:ext uri="{FF2B5EF4-FFF2-40B4-BE49-F238E27FC236}">
                <a16:creationId xmlns:a16="http://schemas.microsoft.com/office/drawing/2014/main" id="{25F87DC2-5120-4B49-9939-9ADDEF493B8A}"/>
              </a:ext>
            </a:extLst>
          </p:cNvPr>
          <p:cNvSpPr txBox="1"/>
          <p:nvPr/>
        </p:nvSpPr>
        <p:spPr>
          <a:xfrm>
            <a:off x="19210865" y="7420587"/>
            <a:ext cx="19579229" cy="3694601"/>
          </a:xfrm>
          <a:prstGeom prst="rect">
            <a:avLst/>
          </a:prstGeom>
          <a:noFill/>
        </p:spPr>
        <p:txBody>
          <a:bodyPr wrap="square" rtlCol="0">
            <a:spAutoFit/>
          </a:bodyPr>
          <a:lstStyle/>
          <a:p>
            <a:pPr algn="just"/>
            <a:r>
              <a:rPr lang="en-US" sz="5852" dirty="0">
                <a:solidFill>
                  <a:schemeClr val="tx1">
                    <a:lumMod val="75000"/>
                    <a:lumOff val="25000"/>
                  </a:schemeClr>
                </a:solidFill>
              </a:rPr>
              <a:t>Automatic summarization systems seek to condense the</a:t>
            </a:r>
          </a:p>
          <a:p>
            <a:pPr algn="just"/>
            <a:r>
              <a:rPr lang="en-US" sz="5852" dirty="0">
                <a:solidFill>
                  <a:schemeClr val="tx1">
                    <a:lumMod val="75000"/>
                    <a:lumOff val="25000"/>
                  </a:schemeClr>
                </a:solidFill>
              </a:rPr>
              <a:t>size of a piece of text while preserving most of its important information content and meaning</a:t>
            </a:r>
          </a:p>
          <a:p>
            <a:pPr algn="just"/>
            <a:endParaRPr lang="en-US" sz="5852" dirty="0">
              <a:solidFill>
                <a:schemeClr val="tx1">
                  <a:lumMod val="75000"/>
                  <a:lumOff val="25000"/>
                </a:schemeClr>
              </a:solidFill>
            </a:endParaRPr>
          </a:p>
        </p:txBody>
      </p:sp>
      <p:sp>
        <p:nvSpPr>
          <p:cNvPr id="9" name="TextBox 8">
            <a:extLst>
              <a:ext uri="{FF2B5EF4-FFF2-40B4-BE49-F238E27FC236}">
                <a16:creationId xmlns:a16="http://schemas.microsoft.com/office/drawing/2014/main" id="{6DED1609-B1FA-4D29-B3F2-ED3651D2A3F7}"/>
              </a:ext>
            </a:extLst>
          </p:cNvPr>
          <p:cNvSpPr txBox="1"/>
          <p:nvPr/>
        </p:nvSpPr>
        <p:spPr>
          <a:xfrm>
            <a:off x="1576856" y="24177461"/>
            <a:ext cx="19579229" cy="2794035"/>
          </a:xfrm>
          <a:prstGeom prst="rect">
            <a:avLst/>
          </a:prstGeom>
          <a:noFill/>
        </p:spPr>
        <p:txBody>
          <a:bodyPr wrap="square" rtlCol="0">
            <a:spAutoFit/>
          </a:bodyPr>
          <a:lstStyle/>
          <a:p>
            <a:pPr algn="just"/>
            <a:r>
              <a:rPr lang="en-US" sz="5852" dirty="0">
                <a:solidFill>
                  <a:schemeClr val="tx1">
                    <a:lumMod val="75000"/>
                    <a:lumOff val="25000"/>
                  </a:schemeClr>
                </a:solidFill>
              </a:rPr>
              <a:t>The assistant uses state of the art NLP to produce several different levels of summarization for the articles. The summarizations can have user defined levels of verbosity</a:t>
            </a:r>
            <a:endParaRPr lang="en-SG" sz="5852" b="1" dirty="0">
              <a:solidFill>
                <a:schemeClr val="tx1">
                  <a:lumMod val="75000"/>
                  <a:lumOff val="25000"/>
                </a:schemeClr>
              </a:solidFill>
            </a:endParaRPr>
          </a:p>
        </p:txBody>
      </p:sp>
    </p:spTree>
    <p:extLst>
      <p:ext uri="{BB962C8B-B14F-4D97-AF65-F5344CB8AC3E}">
        <p14:creationId xmlns:p14="http://schemas.microsoft.com/office/powerpoint/2010/main" val="3504041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6" name="Round Diagonal Corner Rectangle 5"/>
          <p:cNvSpPr/>
          <p:nvPr/>
        </p:nvSpPr>
        <p:spPr>
          <a:xfrm>
            <a:off x="403802" y="816232"/>
            <a:ext cx="38728073" cy="28642747"/>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7207" dirty="0"/>
          </a:p>
        </p:txBody>
      </p:sp>
      <p:sp>
        <p:nvSpPr>
          <p:cNvPr id="8" name="TextBox 7"/>
          <p:cNvSpPr txBox="1"/>
          <p:nvPr/>
        </p:nvSpPr>
        <p:spPr>
          <a:xfrm>
            <a:off x="2157849" y="5498841"/>
            <a:ext cx="33740628" cy="1254318"/>
          </a:xfrm>
          <a:prstGeom prst="rect">
            <a:avLst/>
          </a:prstGeom>
          <a:noFill/>
        </p:spPr>
        <p:txBody>
          <a:bodyPr wrap="square" rtlCol="0">
            <a:spAutoFit/>
          </a:bodyPr>
          <a:lstStyle/>
          <a:p>
            <a:r>
              <a:rPr lang="en-US" sz="7551" b="1" dirty="0">
                <a:solidFill>
                  <a:srgbClr val="FF6600"/>
                </a:solidFill>
              </a:rPr>
              <a:t>Summarization detail</a:t>
            </a:r>
            <a:endParaRPr lang="en-SG" sz="7551" b="1" dirty="0">
              <a:solidFill>
                <a:srgbClr val="FF6600"/>
              </a:solidFill>
            </a:endParaRPr>
          </a:p>
        </p:txBody>
      </p:sp>
      <p:sp>
        <p:nvSpPr>
          <p:cNvPr id="11" name="TextBox 10"/>
          <p:cNvSpPr txBox="1"/>
          <p:nvPr/>
        </p:nvSpPr>
        <p:spPr>
          <a:xfrm>
            <a:off x="2157849" y="6888664"/>
            <a:ext cx="19579229" cy="7433445"/>
          </a:xfrm>
          <a:prstGeom prst="rect">
            <a:avLst/>
          </a:prstGeom>
          <a:noFill/>
        </p:spPr>
        <p:txBody>
          <a:bodyPr wrap="square" rtlCol="0">
            <a:spAutoFit/>
          </a:bodyPr>
          <a:lstStyle/>
          <a:p>
            <a:pPr algn="just"/>
            <a:r>
              <a:rPr lang="en-US" sz="6000" dirty="0">
                <a:solidFill>
                  <a:schemeClr val="tx1">
                    <a:lumMod val="75000"/>
                    <a:lumOff val="25000"/>
                  </a:schemeClr>
                </a:solidFill>
              </a:rPr>
              <a:t>The assistant uses state of the art NLP to produce user defined levels of summarization for the contents, offering different levels of verbosity</a:t>
            </a:r>
          </a:p>
          <a:p>
            <a:pPr algn="just"/>
            <a:endParaRPr lang="en-US" sz="6000" dirty="0">
              <a:solidFill>
                <a:schemeClr val="tx1">
                  <a:lumMod val="75000"/>
                  <a:lumOff val="25000"/>
                </a:schemeClr>
              </a:solidFill>
            </a:endParaRPr>
          </a:p>
          <a:p>
            <a:pPr algn="just"/>
            <a:endParaRPr lang="en-US" sz="5852" dirty="0">
              <a:solidFill>
                <a:schemeClr val="tx1">
                  <a:lumMod val="75000"/>
                  <a:lumOff val="25000"/>
                </a:schemeClr>
              </a:solidFill>
              <a:latin typeface="Ubuntu" panose="020B0504030602030204" pitchFamily="34" charset="0"/>
            </a:endParaRPr>
          </a:p>
          <a:p>
            <a:pPr algn="just"/>
            <a:endParaRPr lang="en-US" sz="5852" dirty="0">
              <a:solidFill>
                <a:schemeClr val="tx1">
                  <a:lumMod val="75000"/>
                  <a:lumOff val="25000"/>
                </a:schemeClr>
              </a:solidFill>
              <a:latin typeface="Ubuntu" panose="020B0504030602030204" pitchFamily="34" charset="0"/>
            </a:endParaRPr>
          </a:p>
          <a:p>
            <a:pPr algn="just"/>
            <a:r>
              <a:rPr lang="en-US" sz="6000" dirty="0">
                <a:solidFill>
                  <a:schemeClr val="tx1">
                    <a:lumMod val="75000"/>
                    <a:lumOff val="25000"/>
                  </a:schemeClr>
                </a:solidFill>
              </a:rPr>
              <a:t>The assistant allows for the user to chose the summarization engine most suitable to the type of content being summarized </a:t>
            </a:r>
            <a:endParaRPr lang="en-SG" sz="6000" b="1" dirty="0">
              <a:solidFill>
                <a:schemeClr val="tx1">
                  <a:lumMod val="75000"/>
                  <a:lumOff val="25000"/>
                </a:schemeClr>
              </a:solidFill>
            </a:endParaRPr>
          </a:p>
        </p:txBody>
      </p:sp>
      <p:sp>
        <p:nvSpPr>
          <p:cNvPr id="16" name="TextBox 15"/>
          <p:cNvSpPr txBox="1"/>
          <p:nvPr/>
        </p:nvSpPr>
        <p:spPr>
          <a:xfrm>
            <a:off x="2157849" y="10982806"/>
            <a:ext cx="33740628" cy="1254318"/>
          </a:xfrm>
          <a:prstGeom prst="rect">
            <a:avLst/>
          </a:prstGeom>
          <a:noFill/>
        </p:spPr>
        <p:txBody>
          <a:bodyPr wrap="square" rtlCol="0">
            <a:spAutoFit/>
          </a:bodyPr>
          <a:lstStyle/>
          <a:p>
            <a:r>
              <a:rPr lang="en-US" sz="7551" b="1" dirty="0">
                <a:solidFill>
                  <a:srgbClr val="FF6600"/>
                </a:solidFill>
              </a:rPr>
              <a:t>Type of content (Scientific and General)</a:t>
            </a:r>
            <a:endParaRPr lang="en-SG" sz="7551" b="1" dirty="0">
              <a:solidFill>
                <a:srgbClr val="FF6600"/>
              </a:solidFill>
            </a:endParaRPr>
          </a:p>
        </p:txBody>
      </p:sp>
      <p:sp>
        <p:nvSpPr>
          <p:cNvPr id="5" name="TextBox 4"/>
          <p:cNvSpPr txBox="1"/>
          <p:nvPr/>
        </p:nvSpPr>
        <p:spPr>
          <a:xfrm>
            <a:off x="2157845" y="1955307"/>
            <a:ext cx="19579229" cy="2108269"/>
          </a:xfrm>
          <a:prstGeom prst="rect">
            <a:avLst/>
          </a:prstGeom>
          <a:noFill/>
        </p:spPr>
        <p:txBody>
          <a:bodyPr wrap="square" rtlCol="0">
            <a:spAutoFit/>
          </a:bodyPr>
          <a:lstStyle/>
          <a:p>
            <a:r>
              <a:rPr lang="en-US" sz="13100" b="1" dirty="0"/>
              <a:t>Application Design</a:t>
            </a:r>
            <a:endParaRPr lang="en-SG" sz="13100" b="1"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98676" y="2187319"/>
            <a:ext cx="10618684" cy="1805177"/>
          </a:xfrm>
          <a:prstGeom prst="rect">
            <a:avLst/>
          </a:prstGeom>
        </p:spPr>
      </p:pic>
      <p:pic>
        <p:nvPicPr>
          <p:cNvPr id="12" name="Picture 11">
            <a:extLst>
              <a:ext uri="{FF2B5EF4-FFF2-40B4-BE49-F238E27FC236}">
                <a16:creationId xmlns:a16="http://schemas.microsoft.com/office/drawing/2014/main" id="{EEA27960-8FE1-4ADD-B316-676434466F71}"/>
              </a:ext>
            </a:extLst>
          </p:cNvPr>
          <p:cNvPicPr>
            <a:picLocks noChangeAspect="1"/>
          </p:cNvPicPr>
          <p:nvPr/>
        </p:nvPicPr>
        <p:blipFill>
          <a:blip r:embed="rId5"/>
          <a:stretch>
            <a:fillRect/>
          </a:stretch>
        </p:blipFill>
        <p:spPr>
          <a:xfrm>
            <a:off x="24297999" y="1891812"/>
            <a:ext cx="3200677" cy="2377646"/>
          </a:xfrm>
          <a:prstGeom prst="rect">
            <a:avLst/>
          </a:prstGeom>
        </p:spPr>
      </p:pic>
      <p:pic>
        <p:nvPicPr>
          <p:cNvPr id="25" name="Picture 24">
            <a:extLst>
              <a:ext uri="{FF2B5EF4-FFF2-40B4-BE49-F238E27FC236}">
                <a16:creationId xmlns:a16="http://schemas.microsoft.com/office/drawing/2014/main" id="{9B38E42B-043B-40A5-B164-94F2219342F7}"/>
              </a:ext>
            </a:extLst>
          </p:cNvPr>
          <p:cNvPicPr>
            <a:picLocks noChangeAspect="1"/>
          </p:cNvPicPr>
          <p:nvPr/>
        </p:nvPicPr>
        <p:blipFill>
          <a:blip r:embed="rId6"/>
          <a:stretch>
            <a:fillRect/>
          </a:stretch>
        </p:blipFill>
        <p:spPr>
          <a:xfrm>
            <a:off x="26822400" y="4953327"/>
            <a:ext cx="9752585" cy="23134567"/>
          </a:xfrm>
          <a:prstGeom prst="rect">
            <a:avLst/>
          </a:prstGeom>
        </p:spPr>
      </p:pic>
      <p:sp>
        <p:nvSpPr>
          <p:cNvPr id="2" name="TextBox 1">
            <a:extLst>
              <a:ext uri="{FF2B5EF4-FFF2-40B4-BE49-F238E27FC236}">
                <a16:creationId xmlns:a16="http://schemas.microsoft.com/office/drawing/2014/main" id="{B3A211B5-3948-4646-8585-55C2764E6411}"/>
              </a:ext>
            </a:extLst>
          </p:cNvPr>
          <p:cNvSpPr txBox="1"/>
          <p:nvPr/>
        </p:nvSpPr>
        <p:spPr>
          <a:xfrm>
            <a:off x="2157845" y="15500575"/>
            <a:ext cx="33740628" cy="1254318"/>
          </a:xfrm>
          <a:prstGeom prst="rect">
            <a:avLst/>
          </a:prstGeom>
          <a:noFill/>
        </p:spPr>
        <p:txBody>
          <a:bodyPr wrap="square" rtlCol="0">
            <a:spAutoFit/>
          </a:bodyPr>
          <a:lstStyle/>
          <a:p>
            <a:r>
              <a:rPr lang="en-US" sz="7551" b="1" dirty="0">
                <a:solidFill>
                  <a:srgbClr val="FF6600"/>
                </a:solidFill>
              </a:rPr>
              <a:t>Content Input</a:t>
            </a:r>
            <a:endParaRPr lang="en-SG" sz="7551" b="1" dirty="0">
              <a:solidFill>
                <a:srgbClr val="FF6600"/>
              </a:solidFill>
            </a:endParaRPr>
          </a:p>
        </p:txBody>
      </p:sp>
      <p:sp>
        <p:nvSpPr>
          <p:cNvPr id="9" name="TextBox 8">
            <a:extLst>
              <a:ext uri="{FF2B5EF4-FFF2-40B4-BE49-F238E27FC236}">
                <a16:creationId xmlns:a16="http://schemas.microsoft.com/office/drawing/2014/main" id="{DCFCC672-E094-47AA-8CB7-9DC1FDFDD4FD}"/>
              </a:ext>
            </a:extLst>
          </p:cNvPr>
          <p:cNvSpPr txBox="1"/>
          <p:nvPr/>
        </p:nvSpPr>
        <p:spPr>
          <a:xfrm>
            <a:off x="2157845" y="22018739"/>
            <a:ext cx="33740628" cy="1254318"/>
          </a:xfrm>
          <a:prstGeom prst="rect">
            <a:avLst/>
          </a:prstGeom>
          <a:noFill/>
        </p:spPr>
        <p:txBody>
          <a:bodyPr wrap="square" rtlCol="0">
            <a:spAutoFit/>
          </a:bodyPr>
          <a:lstStyle/>
          <a:p>
            <a:r>
              <a:rPr lang="en-US" sz="7551" b="1" dirty="0">
                <a:solidFill>
                  <a:srgbClr val="FF6600"/>
                </a:solidFill>
              </a:rPr>
              <a:t>Content Output</a:t>
            </a:r>
            <a:endParaRPr lang="en-SG" sz="7551" b="1" dirty="0">
              <a:solidFill>
                <a:srgbClr val="FF6600"/>
              </a:solidFill>
            </a:endParaRPr>
          </a:p>
        </p:txBody>
      </p:sp>
      <p:sp>
        <p:nvSpPr>
          <p:cNvPr id="10" name="TextBox 9">
            <a:extLst>
              <a:ext uri="{FF2B5EF4-FFF2-40B4-BE49-F238E27FC236}">
                <a16:creationId xmlns:a16="http://schemas.microsoft.com/office/drawing/2014/main" id="{A167C1D6-2C5A-4536-9CA8-A3A1AAE094B4}"/>
              </a:ext>
            </a:extLst>
          </p:cNvPr>
          <p:cNvSpPr txBox="1"/>
          <p:nvPr/>
        </p:nvSpPr>
        <p:spPr>
          <a:xfrm>
            <a:off x="2157845" y="23687607"/>
            <a:ext cx="20577161" cy="3785652"/>
          </a:xfrm>
          <a:prstGeom prst="rect">
            <a:avLst/>
          </a:prstGeom>
          <a:noFill/>
        </p:spPr>
        <p:txBody>
          <a:bodyPr wrap="square" rtlCol="0">
            <a:spAutoFit/>
          </a:bodyPr>
          <a:lstStyle/>
          <a:p>
            <a:pPr algn="just"/>
            <a:r>
              <a:rPr lang="en-US" sz="6000" b="0" i="0" dirty="0">
                <a:solidFill>
                  <a:srgbClr val="24292E"/>
                </a:solidFill>
                <a:effectLst/>
              </a:rPr>
              <a:t>On Screen, showing the full content with the summarized sentences highlighted</a:t>
            </a:r>
          </a:p>
          <a:p>
            <a:pPr algn="just"/>
            <a:endParaRPr lang="en-US" sz="6000" b="0" i="0" dirty="0">
              <a:solidFill>
                <a:srgbClr val="24292E"/>
              </a:solidFill>
              <a:effectLst/>
            </a:endParaRPr>
          </a:p>
          <a:p>
            <a:pPr algn="just"/>
            <a:r>
              <a:rPr lang="en-US" sz="6000" b="0" i="0" dirty="0">
                <a:solidFill>
                  <a:srgbClr val="24292E"/>
                </a:solidFill>
                <a:effectLst/>
              </a:rPr>
              <a:t>Listen to the summary with </a:t>
            </a:r>
            <a:r>
              <a:rPr lang="en-US" sz="6000" dirty="0">
                <a:solidFill>
                  <a:srgbClr val="24292E"/>
                </a:solidFill>
              </a:rPr>
              <a:t>the embedded speech synthesizer</a:t>
            </a:r>
            <a:endParaRPr lang="en-SG" sz="5852" dirty="0">
              <a:solidFill>
                <a:schemeClr val="tx1">
                  <a:lumMod val="75000"/>
                  <a:lumOff val="25000"/>
                </a:schemeClr>
              </a:solidFill>
            </a:endParaRPr>
          </a:p>
        </p:txBody>
      </p:sp>
      <p:sp>
        <p:nvSpPr>
          <p:cNvPr id="14" name="TextBox 13">
            <a:extLst>
              <a:ext uri="{FF2B5EF4-FFF2-40B4-BE49-F238E27FC236}">
                <a16:creationId xmlns:a16="http://schemas.microsoft.com/office/drawing/2014/main" id="{D6DA9D44-C550-4473-98C2-A1D384B0D11A}"/>
              </a:ext>
            </a:extLst>
          </p:cNvPr>
          <p:cNvSpPr txBox="1"/>
          <p:nvPr/>
        </p:nvSpPr>
        <p:spPr>
          <a:xfrm>
            <a:off x="2157845" y="16797822"/>
            <a:ext cx="20577161" cy="3785652"/>
          </a:xfrm>
          <a:prstGeom prst="rect">
            <a:avLst/>
          </a:prstGeom>
          <a:noFill/>
        </p:spPr>
        <p:txBody>
          <a:bodyPr wrap="square" rtlCol="0">
            <a:spAutoFit/>
          </a:bodyPr>
          <a:lstStyle/>
          <a:p>
            <a:pPr algn="just"/>
            <a:r>
              <a:rPr lang="en-US" sz="6000" dirty="0">
                <a:solidFill>
                  <a:schemeClr val="tx1">
                    <a:lumMod val="75000"/>
                    <a:lumOff val="25000"/>
                  </a:schemeClr>
                </a:solidFill>
              </a:rPr>
              <a:t>URL uploader - works best with simple websites heavy in text (e.g. Wikipedia or Scientific papers from </a:t>
            </a:r>
            <a:r>
              <a:rPr lang="en-US" sz="6000" dirty="0" err="1">
                <a:solidFill>
                  <a:schemeClr val="tx1">
                    <a:lumMod val="75000"/>
                    <a:lumOff val="25000"/>
                  </a:schemeClr>
                </a:solidFill>
              </a:rPr>
              <a:t>PlosOne</a:t>
            </a:r>
            <a:r>
              <a:rPr lang="en-US" sz="6000" dirty="0">
                <a:solidFill>
                  <a:schemeClr val="tx1">
                    <a:lumMod val="75000"/>
                    <a:lumOff val="25000"/>
                  </a:schemeClr>
                </a:solidFill>
              </a:rPr>
              <a:t>)</a:t>
            </a:r>
          </a:p>
          <a:p>
            <a:pPr algn="just"/>
            <a:endParaRPr lang="en-US" sz="6000" dirty="0">
              <a:solidFill>
                <a:schemeClr val="tx1">
                  <a:lumMod val="75000"/>
                  <a:lumOff val="25000"/>
                </a:schemeClr>
              </a:solidFill>
            </a:endParaRPr>
          </a:p>
          <a:p>
            <a:pPr algn="just"/>
            <a:r>
              <a:rPr lang="en-US" sz="6000" dirty="0">
                <a:solidFill>
                  <a:schemeClr val="tx1">
                    <a:lumMod val="75000"/>
                    <a:lumOff val="25000"/>
                  </a:schemeClr>
                </a:solidFill>
              </a:rPr>
              <a:t>File-uploader (*.txt and *.xml) </a:t>
            </a:r>
            <a:endParaRPr lang="en-SG" sz="6000" dirty="0">
              <a:solidFill>
                <a:schemeClr val="tx1">
                  <a:lumMod val="75000"/>
                  <a:lumOff val="25000"/>
                </a:schemeClr>
              </a:solidFill>
            </a:endParaRPr>
          </a:p>
        </p:txBody>
      </p:sp>
    </p:spTree>
    <p:extLst>
      <p:ext uri="{BB962C8B-B14F-4D97-AF65-F5344CB8AC3E}">
        <p14:creationId xmlns:p14="http://schemas.microsoft.com/office/powerpoint/2010/main" val="966237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6" name="Round Diagonal Corner Rectangle 5"/>
          <p:cNvSpPr/>
          <p:nvPr/>
        </p:nvSpPr>
        <p:spPr>
          <a:xfrm>
            <a:off x="819438" y="816232"/>
            <a:ext cx="38728073" cy="28642747"/>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7207" dirty="0"/>
          </a:p>
        </p:txBody>
      </p:sp>
      <p:sp>
        <p:nvSpPr>
          <p:cNvPr id="5" name="TextBox 4"/>
          <p:cNvSpPr txBox="1"/>
          <p:nvPr/>
        </p:nvSpPr>
        <p:spPr>
          <a:xfrm>
            <a:off x="2157850" y="2026501"/>
            <a:ext cx="18025626" cy="2108269"/>
          </a:xfrm>
          <a:prstGeom prst="rect">
            <a:avLst/>
          </a:prstGeom>
          <a:noFill/>
        </p:spPr>
        <p:txBody>
          <a:bodyPr wrap="square" rtlCol="0">
            <a:spAutoFit/>
          </a:bodyPr>
          <a:lstStyle/>
          <a:p>
            <a:r>
              <a:rPr lang="en-US" sz="13100" b="1" dirty="0"/>
              <a:t>Pre-Trained models</a:t>
            </a:r>
            <a:endParaRPr lang="en-SG" sz="13100" b="1"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98676" y="2187319"/>
            <a:ext cx="10618684" cy="1805177"/>
          </a:xfrm>
          <a:prstGeom prst="rect">
            <a:avLst/>
          </a:prstGeom>
        </p:spPr>
      </p:pic>
      <p:pic>
        <p:nvPicPr>
          <p:cNvPr id="9" name="Picture 8">
            <a:extLst>
              <a:ext uri="{FF2B5EF4-FFF2-40B4-BE49-F238E27FC236}">
                <a16:creationId xmlns:a16="http://schemas.microsoft.com/office/drawing/2014/main" id="{8CF824BF-C0F3-4FE6-A15B-37E9FD964B69}"/>
              </a:ext>
            </a:extLst>
          </p:cNvPr>
          <p:cNvPicPr>
            <a:picLocks noChangeAspect="1"/>
          </p:cNvPicPr>
          <p:nvPr/>
        </p:nvPicPr>
        <p:blipFill>
          <a:blip r:embed="rId5"/>
          <a:stretch>
            <a:fillRect/>
          </a:stretch>
        </p:blipFill>
        <p:spPr>
          <a:xfrm>
            <a:off x="24297999" y="1901084"/>
            <a:ext cx="3200677" cy="2377646"/>
          </a:xfrm>
          <a:prstGeom prst="rect">
            <a:avLst/>
          </a:prstGeom>
        </p:spPr>
      </p:pic>
      <p:sp>
        <p:nvSpPr>
          <p:cNvPr id="23" name="TextBox 22">
            <a:extLst>
              <a:ext uri="{FF2B5EF4-FFF2-40B4-BE49-F238E27FC236}">
                <a16:creationId xmlns:a16="http://schemas.microsoft.com/office/drawing/2014/main" id="{89685DDE-7709-4786-AF36-A5B77B6A2510}"/>
              </a:ext>
            </a:extLst>
          </p:cNvPr>
          <p:cNvSpPr txBox="1"/>
          <p:nvPr/>
        </p:nvSpPr>
        <p:spPr>
          <a:xfrm>
            <a:off x="2531922" y="21169621"/>
            <a:ext cx="36496332" cy="13642517"/>
          </a:xfrm>
          <a:prstGeom prst="rect">
            <a:avLst/>
          </a:prstGeom>
          <a:noFill/>
        </p:spPr>
        <p:txBody>
          <a:bodyPr wrap="square" rtlCol="0">
            <a:spAutoFit/>
          </a:bodyPr>
          <a:lstStyle/>
          <a:p>
            <a:endParaRPr lang="en-US" sz="6000" b="0" i="0" dirty="0">
              <a:solidFill>
                <a:srgbClr val="474747"/>
              </a:solidFill>
              <a:effectLst/>
              <a:latin typeface="Source Sans Pro" panose="020B0503030403020204" pitchFamily="34" charset="0"/>
            </a:endParaRPr>
          </a:p>
          <a:p>
            <a:r>
              <a:rPr lang="en-US" sz="6600" b="1" i="0" dirty="0">
                <a:solidFill>
                  <a:srgbClr val="474747"/>
                </a:solidFill>
                <a:effectLst/>
              </a:rPr>
              <a:t>Bidirectional Encoder Representations from Transformers (BERT)</a:t>
            </a:r>
            <a:r>
              <a:rPr lang="en-US" sz="6600" b="0" i="0" dirty="0">
                <a:solidFill>
                  <a:srgbClr val="474747"/>
                </a:solidFill>
                <a:effectLst/>
              </a:rPr>
              <a:t> is a technique for NLP (Natural Language Processing) pre-training developed by Google in 2018.</a:t>
            </a:r>
          </a:p>
          <a:p>
            <a:endParaRPr lang="en-US" sz="6600" dirty="0">
              <a:solidFill>
                <a:srgbClr val="474747"/>
              </a:solidFill>
            </a:endParaRPr>
          </a:p>
          <a:p>
            <a:r>
              <a:rPr lang="en-US" sz="6600" b="0" i="0" dirty="0">
                <a:solidFill>
                  <a:srgbClr val="474747"/>
                </a:solidFill>
                <a:effectLst/>
              </a:rPr>
              <a:t>It uses bidirectional self-attention, often referred to as a "transformer encoder".</a:t>
            </a:r>
          </a:p>
          <a:p>
            <a:pPr algn="just"/>
            <a:endParaRPr lang="en-US" sz="6600" dirty="0">
              <a:solidFill>
                <a:srgbClr val="474747"/>
              </a:solidFill>
            </a:endParaRPr>
          </a:p>
          <a:p>
            <a:pPr algn="l"/>
            <a:r>
              <a:rPr lang="en-US" sz="6600" b="0" i="0" dirty="0">
                <a:solidFill>
                  <a:srgbClr val="474747"/>
                </a:solidFill>
                <a:effectLst/>
              </a:rPr>
              <a:t>The original BERT was </a:t>
            </a:r>
            <a:r>
              <a:rPr lang="en-US" sz="6600" b="1" i="0" dirty="0">
                <a:solidFill>
                  <a:srgbClr val="474747"/>
                </a:solidFill>
                <a:effectLst/>
              </a:rPr>
              <a:t>pre-trained with a dataset </a:t>
            </a:r>
            <a:r>
              <a:rPr lang="en-US" sz="6600" b="0" i="0" dirty="0">
                <a:solidFill>
                  <a:srgbClr val="474747"/>
                </a:solidFill>
                <a:effectLst/>
              </a:rPr>
              <a:t>consisting of 11,038 </a:t>
            </a:r>
            <a:r>
              <a:rPr lang="en-US" sz="6600" b="1" i="0" dirty="0">
                <a:solidFill>
                  <a:srgbClr val="474747"/>
                </a:solidFill>
                <a:effectLst/>
              </a:rPr>
              <a:t>unpublished books </a:t>
            </a:r>
            <a:r>
              <a:rPr lang="en-US" sz="6600" b="0" i="0" dirty="0">
                <a:solidFill>
                  <a:srgbClr val="474747"/>
                </a:solidFill>
                <a:effectLst/>
              </a:rPr>
              <a:t>from 16 different genres and </a:t>
            </a:r>
            <a:r>
              <a:rPr lang="en-US" sz="6600" b="1" i="0" dirty="0">
                <a:solidFill>
                  <a:srgbClr val="474747"/>
                </a:solidFill>
                <a:effectLst/>
              </a:rPr>
              <a:t>2,500 million words from text passages of Wikipedia</a:t>
            </a:r>
            <a:r>
              <a:rPr lang="en-US" sz="6600" b="0" i="0" dirty="0">
                <a:solidFill>
                  <a:srgbClr val="474747"/>
                </a:solidFill>
                <a:effectLst/>
              </a:rPr>
              <a:t>.</a:t>
            </a:r>
          </a:p>
          <a:p>
            <a:pPr algn="l"/>
            <a:endParaRPr lang="en-US" sz="6000" dirty="0">
              <a:solidFill>
                <a:srgbClr val="474747"/>
              </a:solidFill>
              <a:latin typeface="Source Sans Pro" panose="020B0503030403020204" pitchFamily="34" charset="0"/>
            </a:endParaRPr>
          </a:p>
          <a:p>
            <a:pPr algn="l"/>
            <a:endParaRPr lang="en-US" sz="6000" dirty="0">
              <a:solidFill>
                <a:srgbClr val="474747"/>
              </a:solidFill>
              <a:latin typeface="Source Sans Pro" panose="020B0503030403020204" pitchFamily="34" charset="0"/>
            </a:endParaRPr>
          </a:p>
          <a:p>
            <a:pPr algn="l"/>
            <a:endParaRPr lang="en-US" sz="6000" b="0" i="0" dirty="0">
              <a:solidFill>
                <a:srgbClr val="474747"/>
              </a:solidFill>
              <a:effectLst/>
              <a:latin typeface="Source Sans Pro" panose="020B0503030403020204" pitchFamily="34" charset="0"/>
            </a:endParaRPr>
          </a:p>
          <a:p>
            <a:pPr algn="l"/>
            <a:endParaRPr lang="en-US" sz="6000" b="0" i="0" dirty="0">
              <a:solidFill>
                <a:srgbClr val="474747"/>
              </a:solidFill>
              <a:effectLst/>
              <a:latin typeface="Source Sans Pro" panose="020B0503030403020204" pitchFamily="34" charset="0"/>
            </a:endParaRPr>
          </a:p>
          <a:p>
            <a:pPr algn="just"/>
            <a:endParaRPr lang="en-US" sz="6000" dirty="0">
              <a:solidFill>
                <a:srgbClr val="474747"/>
              </a:solidFill>
              <a:latin typeface="Source Sans Pro" panose="020B0503030403020204" pitchFamily="34" charset="0"/>
            </a:endParaRPr>
          </a:p>
          <a:p>
            <a:pPr algn="just"/>
            <a:endParaRPr lang="en-SG" sz="5852" b="1" dirty="0">
              <a:solidFill>
                <a:schemeClr val="tx1">
                  <a:lumMod val="75000"/>
                  <a:lumOff val="25000"/>
                </a:schemeClr>
              </a:solidFill>
              <a:latin typeface="Ubuntu" panose="020B0504030602030204" pitchFamily="34" charset="0"/>
            </a:endParaRPr>
          </a:p>
        </p:txBody>
      </p:sp>
      <p:sp>
        <p:nvSpPr>
          <p:cNvPr id="25" name="TextBox 24">
            <a:extLst>
              <a:ext uri="{FF2B5EF4-FFF2-40B4-BE49-F238E27FC236}">
                <a16:creationId xmlns:a16="http://schemas.microsoft.com/office/drawing/2014/main" id="{2E7F48FC-085D-4D88-B712-FDD8373F5A8D}"/>
              </a:ext>
            </a:extLst>
          </p:cNvPr>
          <p:cNvSpPr txBox="1"/>
          <p:nvPr/>
        </p:nvSpPr>
        <p:spPr>
          <a:xfrm>
            <a:off x="2120477" y="5323223"/>
            <a:ext cx="34123014" cy="1254318"/>
          </a:xfrm>
          <a:prstGeom prst="rect">
            <a:avLst/>
          </a:prstGeom>
          <a:noFill/>
        </p:spPr>
        <p:txBody>
          <a:bodyPr wrap="square" rtlCol="0">
            <a:spAutoFit/>
          </a:bodyPr>
          <a:lstStyle/>
          <a:p>
            <a:r>
              <a:rPr lang="en-US" sz="7551" b="1" dirty="0">
                <a:solidFill>
                  <a:srgbClr val="FF6600"/>
                </a:solidFill>
              </a:rPr>
              <a:t>Bidirectional Encoder Representations from Transformers (BERT)</a:t>
            </a:r>
            <a:endParaRPr lang="en-SG" sz="7551" b="1" dirty="0">
              <a:solidFill>
                <a:srgbClr val="FF6600"/>
              </a:solidFill>
            </a:endParaRPr>
          </a:p>
        </p:txBody>
      </p:sp>
      <p:pic>
        <p:nvPicPr>
          <p:cNvPr id="1026" name="Picture 2" descr="Image for post">
            <a:extLst>
              <a:ext uri="{FF2B5EF4-FFF2-40B4-BE49-F238E27FC236}">
                <a16:creationId xmlns:a16="http://schemas.microsoft.com/office/drawing/2014/main" id="{56729521-93F3-457E-BB4A-362C60557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0312" y="7275666"/>
            <a:ext cx="19603343" cy="1416336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0BD3C24-4157-4ADA-B3C7-EB02F09F753D}"/>
              </a:ext>
            </a:extLst>
          </p:cNvPr>
          <p:cNvSpPr txBox="1"/>
          <p:nvPr/>
        </p:nvSpPr>
        <p:spPr>
          <a:xfrm>
            <a:off x="28832229" y="20033120"/>
            <a:ext cx="4308818" cy="1323439"/>
          </a:xfrm>
          <a:prstGeom prst="rect">
            <a:avLst/>
          </a:prstGeom>
          <a:noFill/>
        </p:spPr>
        <p:txBody>
          <a:bodyPr wrap="square" rtlCol="0">
            <a:spAutoFit/>
          </a:bodyPr>
          <a:lstStyle/>
          <a:p>
            <a:r>
              <a:rPr lang="en-SG" sz="4000" dirty="0"/>
              <a:t>Credit: </a:t>
            </a:r>
            <a:r>
              <a:rPr lang="en-SG" sz="4000" dirty="0" err="1"/>
              <a:t>Ajit</a:t>
            </a:r>
            <a:r>
              <a:rPr lang="en-SG" sz="4000" dirty="0"/>
              <a:t> </a:t>
            </a:r>
            <a:r>
              <a:rPr lang="en-SG" sz="4000" dirty="0" err="1"/>
              <a:t>Rajasekharan</a:t>
            </a:r>
            <a:endParaRPr lang="en-SG" sz="4000" dirty="0"/>
          </a:p>
        </p:txBody>
      </p:sp>
    </p:spTree>
    <p:extLst>
      <p:ext uri="{BB962C8B-B14F-4D97-AF65-F5344CB8AC3E}">
        <p14:creationId xmlns:p14="http://schemas.microsoft.com/office/powerpoint/2010/main" val="224497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6" name="Round Diagonal Corner Rectangle 5"/>
          <p:cNvSpPr/>
          <p:nvPr/>
        </p:nvSpPr>
        <p:spPr>
          <a:xfrm>
            <a:off x="819438" y="816232"/>
            <a:ext cx="38728073" cy="28642747"/>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7207" dirty="0"/>
          </a:p>
        </p:txBody>
      </p:sp>
      <p:sp>
        <p:nvSpPr>
          <p:cNvPr id="8" name="TextBox 7"/>
          <p:cNvSpPr txBox="1"/>
          <p:nvPr/>
        </p:nvSpPr>
        <p:spPr>
          <a:xfrm>
            <a:off x="1659084" y="18172682"/>
            <a:ext cx="23972770" cy="2416302"/>
          </a:xfrm>
          <a:prstGeom prst="rect">
            <a:avLst/>
          </a:prstGeom>
          <a:noFill/>
        </p:spPr>
        <p:txBody>
          <a:bodyPr wrap="square" rtlCol="0">
            <a:spAutoFit/>
          </a:bodyPr>
          <a:lstStyle/>
          <a:p>
            <a:r>
              <a:rPr lang="en-US" sz="7551" b="1" dirty="0">
                <a:solidFill>
                  <a:srgbClr val="FF6600"/>
                </a:solidFill>
              </a:rPr>
              <a:t>General content:</a:t>
            </a:r>
          </a:p>
          <a:p>
            <a:r>
              <a:rPr lang="en-US" sz="7551" b="1" dirty="0">
                <a:solidFill>
                  <a:srgbClr val="FF6600"/>
                </a:solidFill>
              </a:rPr>
              <a:t>																	 </a:t>
            </a:r>
            <a:r>
              <a:rPr lang="en-US" sz="7551" b="1" dirty="0" err="1">
                <a:solidFill>
                  <a:srgbClr val="FF6600"/>
                </a:solidFill>
              </a:rPr>
              <a:t>DistilBERT</a:t>
            </a:r>
            <a:r>
              <a:rPr lang="en-US" sz="7551" b="1" dirty="0">
                <a:solidFill>
                  <a:srgbClr val="FF6600"/>
                </a:solidFill>
              </a:rPr>
              <a:t> base uncased</a:t>
            </a:r>
            <a:endParaRPr lang="en-SG" sz="7551" b="1" dirty="0">
              <a:solidFill>
                <a:srgbClr val="FF6600"/>
              </a:solidFill>
            </a:endParaRPr>
          </a:p>
        </p:txBody>
      </p:sp>
      <p:sp>
        <p:nvSpPr>
          <p:cNvPr id="11" name="TextBox 10"/>
          <p:cNvSpPr txBox="1"/>
          <p:nvPr/>
        </p:nvSpPr>
        <p:spPr>
          <a:xfrm>
            <a:off x="1520065" y="21296702"/>
            <a:ext cx="21104879" cy="4708981"/>
          </a:xfrm>
          <a:prstGeom prst="rect">
            <a:avLst/>
          </a:prstGeom>
          <a:noFill/>
        </p:spPr>
        <p:txBody>
          <a:bodyPr wrap="square" rtlCol="0">
            <a:spAutoFit/>
          </a:bodyPr>
          <a:lstStyle/>
          <a:p>
            <a:pPr algn="just"/>
            <a:r>
              <a:rPr lang="en-US" sz="6000" b="0" i="0" dirty="0" err="1">
                <a:solidFill>
                  <a:srgbClr val="404040"/>
                </a:solidFill>
                <a:effectLst/>
              </a:rPr>
              <a:t>DistilBERT</a:t>
            </a:r>
            <a:r>
              <a:rPr lang="en-US" sz="6000" b="0" i="0" dirty="0">
                <a:solidFill>
                  <a:srgbClr val="404040"/>
                </a:solidFill>
                <a:effectLst/>
              </a:rPr>
              <a:t> is a small, fast, cheap and light Transformer model </a:t>
            </a:r>
            <a:r>
              <a:rPr lang="en-US" sz="6000" b="1" i="0" dirty="0">
                <a:solidFill>
                  <a:srgbClr val="404040"/>
                </a:solidFill>
                <a:effectLst/>
              </a:rPr>
              <a:t>trained by distilling the Bert base</a:t>
            </a:r>
            <a:r>
              <a:rPr lang="en-US" sz="6000" b="0" i="0" dirty="0">
                <a:solidFill>
                  <a:srgbClr val="404040"/>
                </a:solidFill>
                <a:effectLst/>
              </a:rPr>
              <a:t>. It has 40% less parameters than </a:t>
            </a:r>
            <a:r>
              <a:rPr lang="en-US" sz="6000" b="0" i="1" dirty="0" err="1">
                <a:solidFill>
                  <a:srgbClr val="404040"/>
                </a:solidFill>
                <a:effectLst/>
              </a:rPr>
              <a:t>bert</a:t>
            </a:r>
            <a:r>
              <a:rPr lang="en-US" sz="6000" b="0" i="1" dirty="0">
                <a:solidFill>
                  <a:srgbClr val="404040"/>
                </a:solidFill>
                <a:effectLst/>
              </a:rPr>
              <a:t>-base-uncased</a:t>
            </a:r>
            <a:r>
              <a:rPr lang="en-US" sz="6000" b="0" i="0" dirty="0">
                <a:solidFill>
                  <a:srgbClr val="404040"/>
                </a:solidFill>
                <a:effectLst/>
              </a:rPr>
              <a:t>, runs 60% faster while </a:t>
            </a:r>
            <a:r>
              <a:rPr lang="en-US" sz="6000" b="1" i="0" dirty="0">
                <a:effectLst/>
              </a:rPr>
              <a:t>preserving over 95% of Bert’s performances</a:t>
            </a:r>
            <a:r>
              <a:rPr lang="en-US" sz="6000" b="0" i="0" dirty="0">
                <a:solidFill>
                  <a:srgbClr val="404040"/>
                </a:solidFill>
                <a:effectLst/>
              </a:rPr>
              <a:t> as measured on the GLUE language understanding benchmark</a:t>
            </a:r>
            <a:endParaRPr lang="en-SG" sz="5852" b="1" dirty="0">
              <a:solidFill>
                <a:schemeClr val="tx1">
                  <a:lumMod val="75000"/>
                  <a:lumOff val="25000"/>
                </a:schemeClr>
              </a:solidFill>
            </a:endParaRPr>
          </a:p>
        </p:txBody>
      </p:sp>
      <p:sp>
        <p:nvSpPr>
          <p:cNvPr id="16" name="TextBox 15"/>
          <p:cNvSpPr txBox="1"/>
          <p:nvPr/>
        </p:nvSpPr>
        <p:spPr>
          <a:xfrm>
            <a:off x="1659084" y="6240695"/>
            <a:ext cx="20826842" cy="2416302"/>
          </a:xfrm>
          <a:prstGeom prst="rect">
            <a:avLst/>
          </a:prstGeom>
          <a:noFill/>
        </p:spPr>
        <p:txBody>
          <a:bodyPr wrap="square" rtlCol="0">
            <a:spAutoFit/>
          </a:bodyPr>
          <a:lstStyle/>
          <a:p>
            <a:r>
              <a:rPr lang="en-US" sz="7551" b="1" dirty="0">
                <a:solidFill>
                  <a:srgbClr val="FF6600"/>
                </a:solidFill>
              </a:rPr>
              <a:t>Scientific content:</a:t>
            </a:r>
          </a:p>
          <a:p>
            <a:r>
              <a:rPr lang="en-US" sz="7551" b="1" dirty="0">
                <a:solidFill>
                  <a:srgbClr val="FF6600"/>
                </a:solidFill>
              </a:rPr>
              <a:t>																		 </a:t>
            </a:r>
            <a:r>
              <a:rPr lang="en-US" sz="7551" b="1" dirty="0" err="1">
                <a:solidFill>
                  <a:srgbClr val="FF6600"/>
                </a:solidFill>
              </a:rPr>
              <a:t>SciBERT</a:t>
            </a:r>
            <a:r>
              <a:rPr lang="en-US" sz="7551" b="1" dirty="0">
                <a:solidFill>
                  <a:srgbClr val="FF6600"/>
                </a:solidFill>
              </a:rPr>
              <a:t> </a:t>
            </a:r>
            <a:r>
              <a:rPr lang="en-US" sz="7551" b="1" dirty="0" err="1">
                <a:solidFill>
                  <a:srgbClr val="FF6600"/>
                </a:solidFill>
              </a:rPr>
              <a:t>scivocab</a:t>
            </a:r>
            <a:r>
              <a:rPr lang="en-US" sz="7551" b="1" dirty="0">
                <a:solidFill>
                  <a:srgbClr val="FF6600"/>
                </a:solidFill>
              </a:rPr>
              <a:t> uncased</a:t>
            </a:r>
            <a:endParaRPr lang="en-SG" sz="7551" b="1" dirty="0">
              <a:solidFill>
                <a:srgbClr val="FF6600"/>
              </a:solidFill>
            </a:endParaRPr>
          </a:p>
        </p:txBody>
      </p:sp>
      <p:sp>
        <p:nvSpPr>
          <p:cNvPr id="17" name="TextBox 16"/>
          <p:cNvSpPr txBox="1"/>
          <p:nvPr/>
        </p:nvSpPr>
        <p:spPr>
          <a:xfrm>
            <a:off x="1659084" y="9011028"/>
            <a:ext cx="20344335" cy="7478970"/>
          </a:xfrm>
          <a:prstGeom prst="rect">
            <a:avLst/>
          </a:prstGeom>
          <a:noFill/>
        </p:spPr>
        <p:txBody>
          <a:bodyPr wrap="square" rtlCol="0">
            <a:spAutoFit/>
          </a:bodyPr>
          <a:lstStyle/>
          <a:p>
            <a:pPr algn="just"/>
            <a:r>
              <a:rPr lang="en-US" sz="6000" b="0" i="0" dirty="0">
                <a:solidFill>
                  <a:srgbClr val="474747"/>
                </a:solidFill>
                <a:effectLst/>
              </a:rPr>
              <a:t>Released in 2019, the pre-trained feature extractors leverage a </a:t>
            </a:r>
            <a:r>
              <a:rPr lang="en-US" sz="6000" b="1" i="0" dirty="0">
                <a:solidFill>
                  <a:srgbClr val="474747"/>
                </a:solidFill>
                <a:effectLst/>
              </a:rPr>
              <a:t>large multidomain scientific corpus </a:t>
            </a:r>
            <a:r>
              <a:rPr lang="en-US" sz="6000" b="0" i="0" dirty="0">
                <a:solidFill>
                  <a:srgbClr val="474747"/>
                </a:solidFill>
                <a:effectLst/>
              </a:rPr>
              <a:t>with a total of 3.17 billion tokens</a:t>
            </a:r>
          </a:p>
          <a:p>
            <a:pPr algn="just"/>
            <a:endParaRPr lang="en-US" sz="6000" dirty="0">
              <a:solidFill>
                <a:srgbClr val="474747"/>
              </a:solidFill>
            </a:endParaRPr>
          </a:p>
          <a:p>
            <a:pPr algn="just"/>
            <a:r>
              <a:rPr lang="en-US" sz="6000" b="0" i="0" dirty="0">
                <a:solidFill>
                  <a:srgbClr val="474747"/>
                </a:solidFill>
                <a:effectLst/>
              </a:rPr>
              <a:t>Trained with a </a:t>
            </a:r>
            <a:r>
              <a:rPr lang="en-US" sz="6000" b="1" i="0" dirty="0">
                <a:solidFill>
                  <a:srgbClr val="474747"/>
                </a:solidFill>
                <a:effectLst/>
              </a:rPr>
              <a:t>Semantic Scholar dataset</a:t>
            </a:r>
            <a:r>
              <a:rPr lang="en-US" sz="6000" b="0" i="0" dirty="0">
                <a:solidFill>
                  <a:srgbClr val="474747"/>
                </a:solidFill>
                <a:effectLst/>
              </a:rPr>
              <a:t> consisting of 1.14 million scientific publications with 18% of the papers from </a:t>
            </a:r>
            <a:r>
              <a:rPr lang="en-US" sz="6000" b="1" i="0" dirty="0">
                <a:solidFill>
                  <a:srgbClr val="474747"/>
                </a:solidFill>
                <a:effectLst/>
              </a:rPr>
              <a:t>computer science </a:t>
            </a:r>
            <a:r>
              <a:rPr lang="en-US" sz="6000" b="0" i="0" dirty="0">
                <a:solidFill>
                  <a:srgbClr val="474747"/>
                </a:solidFill>
                <a:effectLst/>
              </a:rPr>
              <a:t>domain and 82% from the broad </a:t>
            </a:r>
            <a:r>
              <a:rPr lang="en-US" sz="6000" b="1" i="0" dirty="0">
                <a:solidFill>
                  <a:srgbClr val="474747"/>
                </a:solidFill>
                <a:effectLst/>
              </a:rPr>
              <a:t>biomedical domain</a:t>
            </a:r>
            <a:endParaRPr lang="en-SG" sz="5852" b="1" dirty="0">
              <a:solidFill>
                <a:schemeClr val="tx1">
                  <a:lumMod val="75000"/>
                  <a:lumOff val="25000"/>
                </a:schemeClr>
              </a:solidFill>
            </a:endParaRPr>
          </a:p>
        </p:txBody>
      </p:sp>
      <p:sp>
        <p:nvSpPr>
          <p:cNvPr id="5" name="TextBox 4"/>
          <p:cNvSpPr txBox="1"/>
          <p:nvPr/>
        </p:nvSpPr>
        <p:spPr>
          <a:xfrm>
            <a:off x="2157850" y="2026501"/>
            <a:ext cx="18025626" cy="2108269"/>
          </a:xfrm>
          <a:prstGeom prst="rect">
            <a:avLst/>
          </a:prstGeom>
          <a:noFill/>
        </p:spPr>
        <p:txBody>
          <a:bodyPr wrap="square" rtlCol="0">
            <a:spAutoFit/>
          </a:bodyPr>
          <a:lstStyle/>
          <a:p>
            <a:r>
              <a:rPr lang="en-US" sz="13100" b="1" dirty="0"/>
              <a:t>Pre-Trained models</a:t>
            </a:r>
            <a:endParaRPr lang="en-SG" sz="13100" b="1"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98676" y="2187319"/>
            <a:ext cx="10618684" cy="1805177"/>
          </a:xfrm>
          <a:prstGeom prst="rect">
            <a:avLst/>
          </a:prstGeom>
        </p:spPr>
      </p:pic>
      <p:pic>
        <p:nvPicPr>
          <p:cNvPr id="9" name="Picture 8">
            <a:extLst>
              <a:ext uri="{FF2B5EF4-FFF2-40B4-BE49-F238E27FC236}">
                <a16:creationId xmlns:a16="http://schemas.microsoft.com/office/drawing/2014/main" id="{8CF824BF-C0F3-4FE6-A15B-37E9FD964B69}"/>
              </a:ext>
            </a:extLst>
          </p:cNvPr>
          <p:cNvPicPr>
            <a:picLocks noChangeAspect="1"/>
          </p:cNvPicPr>
          <p:nvPr/>
        </p:nvPicPr>
        <p:blipFill>
          <a:blip r:embed="rId5"/>
          <a:stretch>
            <a:fillRect/>
          </a:stretch>
        </p:blipFill>
        <p:spPr>
          <a:xfrm>
            <a:off x="24297999" y="1901084"/>
            <a:ext cx="3200677" cy="2377646"/>
          </a:xfrm>
          <a:prstGeom prst="rect">
            <a:avLst/>
          </a:prstGeom>
        </p:spPr>
      </p:pic>
      <p:pic>
        <p:nvPicPr>
          <p:cNvPr id="27" name="Picture 26">
            <a:extLst>
              <a:ext uri="{FF2B5EF4-FFF2-40B4-BE49-F238E27FC236}">
                <a16:creationId xmlns:a16="http://schemas.microsoft.com/office/drawing/2014/main" id="{77441BA7-FB7B-4E90-9252-69DF46462D22}"/>
              </a:ext>
            </a:extLst>
          </p:cNvPr>
          <p:cNvPicPr>
            <a:picLocks noChangeAspect="1"/>
          </p:cNvPicPr>
          <p:nvPr/>
        </p:nvPicPr>
        <p:blipFill>
          <a:blip r:embed="rId6"/>
          <a:stretch>
            <a:fillRect/>
          </a:stretch>
        </p:blipFill>
        <p:spPr>
          <a:xfrm>
            <a:off x="27806074" y="4951569"/>
            <a:ext cx="10269020" cy="24356833"/>
          </a:xfrm>
          <a:prstGeom prst="rect">
            <a:avLst/>
          </a:prstGeom>
        </p:spPr>
      </p:pic>
    </p:spTree>
    <p:extLst>
      <p:ext uri="{BB962C8B-B14F-4D97-AF65-F5344CB8AC3E}">
        <p14:creationId xmlns:p14="http://schemas.microsoft.com/office/powerpoint/2010/main" val="256226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6" name="Round Diagonal Corner Rectangle 5"/>
          <p:cNvSpPr/>
          <p:nvPr/>
        </p:nvSpPr>
        <p:spPr>
          <a:xfrm>
            <a:off x="819439" y="868679"/>
            <a:ext cx="38728073" cy="28642747"/>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7207"/>
          </a:p>
        </p:txBody>
      </p:sp>
      <p:sp>
        <p:nvSpPr>
          <p:cNvPr id="16" name="TextBox 15"/>
          <p:cNvSpPr txBox="1"/>
          <p:nvPr/>
        </p:nvSpPr>
        <p:spPr>
          <a:xfrm>
            <a:off x="5482941" y="16474917"/>
            <a:ext cx="33740628" cy="1015663"/>
          </a:xfrm>
          <a:prstGeom prst="rect">
            <a:avLst/>
          </a:prstGeom>
          <a:noFill/>
        </p:spPr>
        <p:txBody>
          <a:bodyPr wrap="square" rtlCol="0">
            <a:spAutoFit/>
          </a:bodyPr>
          <a:lstStyle/>
          <a:p>
            <a:pPr algn="r"/>
            <a:r>
              <a:rPr lang="en-US" sz="6000" dirty="0"/>
              <a:t>ROUGE-2 &amp; ROUGE-SU4 results for all the models presented at </a:t>
            </a:r>
            <a:r>
              <a:rPr lang="en-US" sz="6000" dirty="0" err="1"/>
              <a:t>SciSumm</a:t>
            </a:r>
            <a:r>
              <a:rPr lang="en-US" sz="6000" dirty="0"/>
              <a:t> 2019 </a:t>
            </a:r>
            <a:endParaRPr lang="en-SG" sz="6000" b="1" dirty="0">
              <a:solidFill>
                <a:srgbClr val="FF6600"/>
              </a:solidFill>
              <a:latin typeface="Ubuntu" panose="020B0504030602030204" pitchFamily="34" charset="0"/>
            </a:endParaRPr>
          </a:p>
        </p:txBody>
      </p:sp>
      <p:sp>
        <p:nvSpPr>
          <p:cNvPr id="17" name="TextBox 16"/>
          <p:cNvSpPr txBox="1"/>
          <p:nvPr/>
        </p:nvSpPr>
        <p:spPr>
          <a:xfrm>
            <a:off x="1914530" y="18215471"/>
            <a:ext cx="20197325" cy="10248960"/>
          </a:xfrm>
          <a:prstGeom prst="rect">
            <a:avLst/>
          </a:prstGeom>
          <a:noFill/>
        </p:spPr>
        <p:txBody>
          <a:bodyPr wrap="square" rtlCol="0">
            <a:spAutoFit/>
          </a:bodyPr>
          <a:lstStyle/>
          <a:p>
            <a:r>
              <a:rPr lang="en-US" sz="6000" dirty="0"/>
              <a:t>ROUGE is a set of metrics used to automatically evaluate summarization systems</a:t>
            </a:r>
          </a:p>
          <a:p>
            <a:endParaRPr lang="en-US" sz="6000" dirty="0"/>
          </a:p>
          <a:p>
            <a:r>
              <a:rPr lang="en-US" sz="6000" dirty="0"/>
              <a:t>Measures the overlap between computer-generated summaries and human written reference summaries (Lin, 2004)</a:t>
            </a:r>
          </a:p>
          <a:p>
            <a:endParaRPr lang="en-US" sz="6000" dirty="0"/>
          </a:p>
          <a:p>
            <a:r>
              <a:rPr lang="en-US" sz="6000" dirty="0"/>
              <a:t>ROUGE-2 measures the bigram overlap between the candidate computer-generated summary and the reference summaries.</a:t>
            </a:r>
          </a:p>
          <a:p>
            <a:endParaRPr lang="en-US" sz="6000" dirty="0"/>
          </a:p>
          <a:p>
            <a:r>
              <a:rPr lang="en-US" sz="6000" dirty="0"/>
              <a:t>ROUGE-SU4 uses bigrams with a maximum skip distance of 4 between bigrams</a:t>
            </a:r>
          </a:p>
        </p:txBody>
      </p:sp>
      <p:sp>
        <p:nvSpPr>
          <p:cNvPr id="5" name="TextBox 4"/>
          <p:cNvSpPr txBox="1"/>
          <p:nvPr/>
        </p:nvSpPr>
        <p:spPr>
          <a:xfrm>
            <a:off x="2157849" y="2026501"/>
            <a:ext cx="25340827" cy="2108269"/>
          </a:xfrm>
          <a:prstGeom prst="rect">
            <a:avLst/>
          </a:prstGeom>
          <a:noFill/>
        </p:spPr>
        <p:txBody>
          <a:bodyPr wrap="square" rtlCol="0">
            <a:spAutoFit/>
          </a:bodyPr>
          <a:lstStyle/>
          <a:p>
            <a:r>
              <a:rPr lang="en-US" sz="13100" b="1" dirty="0"/>
              <a:t>Quality of Results</a:t>
            </a:r>
            <a:endParaRPr lang="en-SG" sz="13100" b="1"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98676" y="2187319"/>
            <a:ext cx="10618684" cy="1805177"/>
          </a:xfrm>
          <a:prstGeom prst="rect">
            <a:avLst/>
          </a:prstGeom>
        </p:spPr>
      </p:pic>
      <p:pic>
        <p:nvPicPr>
          <p:cNvPr id="9" name="Picture 8">
            <a:extLst>
              <a:ext uri="{FF2B5EF4-FFF2-40B4-BE49-F238E27FC236}">
                <a16:creationId xmlns:a16="http://schemas.microsoft.com/office/drawing/2014/main" id="{B14FFB80-AEFF-4790-8880-2BAFE4F45F50}"/>
              </a:ext>
            </a:extLst>
          </p:cNvPr>
          <p:cNvPicPr>
            <a:picLocks noChangeAspect="1"/>
          </p:cNvPicPr>
          <p:nvPr/>
        </p:nvPicPr>
        <p:blipFill>
          <a:blip r:embed="rId5"/>
          <a:stretch>
            <a:fillRect/>
          </a:stretch>
        </p:blipFill>
        <p:spPr>
          <a:xfrm>
            <a:off x="24297999" y="1901084"/>
            <a:ext cx="3200677" cy="2377646"/>
          </a:xfrm>
          <a:prstGeom prst="rect">
            <a:avLst/>
          </a:prstGeom>
        </p:spPr>
      </p:pic>
      <p:pic>
        <p:nvPicPr>
          <p:cNvPr id="12" name="Picture 11">
            <a:extLst>
              <a:ext uri="{FF2B5EF4-FFF2-40B4-BE49-F238E27FC236}">
                <a16:creationId xmlns:a16="http://schemas.microsoft.com/office/drawing/2014/main" id="{DBE2A102-51B1-4DD1-ACC5-D1CC35DA21F4}"/>
              </a:ext>
            </a:extLst>
          </p:cNvPr>
          <p:cNvPicPr>
            <a:picLocks noChangeAspect="1"/>
          </p:cNvPicPr>
          <p:nvPr/>
        </p:nvPicPr>
        <p:blipFill>
          <a:blip r:embed="rId6"/>
          <a:stretch>
            <a:fillRect/>
          </a:stretch>
        </p:blipFill>
        <p:spPr>
          <a:xfrm>
            <a:off x="2157850" y="5100073"/>
            <a:ext cx="35143328" cy="11587258"/>
          </a:xfrm>
          <a:prstGeom prst="rect">
            <a:avLst/>
          </a:prstGeom>
        </p:spPr>
      </p:pic>
      <p:pic>
        <p:nvPicPr>
          <p:cNvPr id="24" name="Picture 23">
            <a:extLst>
              <a:ext uri="{FF2B5EF4-FFF2-40B4-BE49-F238E27FC236}">
                <a16:creationId xmlns:a16="http://schemas.microsoft.com/office/drawing/2014/main" id="{BA1BCBB6-52D0-4C21-9D53-9CFF0702DA4F}"/>
              </a:ext>
            </a:extLst>
          </p:cNvPr>
          <p:cNvPicPr>
            <a:picLocks noChangeAspect="1"/>
          </p:cNvPicPr>
          <p:nvPr/>
        </p:nvPicPr>
        <p:blipFill>
          <a:blip r:embed="rId7"/>
          <a:stretch>
            <a:fillRect/>
          </a:stretch>
        </p:blipFill>
        <p:spPr>
          <a:xfrm>
            <a:off x="23848219" y="22345586"/>
            <a:ext cx="13962928" cy="3951772"/>
          </a:xfrm>
          <a:prstGeom prst="rect">
            <a:avLst/>
          </a:prstGeom>
        </p:spPr>
      </p:pic>
      <p:sp>
        <p:nvSpPr>
          <p:cNvPr id="26" name="TextBox 25">
            <a:extLst>
              <a:ext uri="{FF2B5EF4-FFF2-40B4-BE49-F238E27FC236}">
                <a16:creationId xmlns:a16="http://schemas.microsoft.com/office/drawing/2014/main" id="{EFC89697-E5FD-47E0-BE96-47EBE96497F8}"/>
              </a:ext>
            </a:extLst>
          </p:cNvPr>
          <p:cNvSpPr txBox="1"/>
          <p:nvPr/>
        </p:nvSpPr>
        <p:spPr>
          <a:xfrm>
            <a:off x="25898337" y="21082215"/>
            <a:ext cx="12603090" cy="1254318"/>
          </a:xfrm>
          <a:prstGeom prst="rect">
            <a:avLst/>
          </a:prstGeom>
          <a:noFill/>
        </p:spPr>
        <p:txBody>
          <a:bodyPr wrap="square" rtlCol="0">
            <a:spAutoFit/>
          </a:bodyPr>
          <a:lstStyle/>
          <a:p>
            <a:r>
              <a:rPr lang="en-US" sz="7551" b="1" dirty="0">
                <a:solidFill>
                  <a:srgbClr val="FF6600"/>
                </a:solidFill>
              </a:rPr>
              <a:t>Scientific Summarizer</a:t>
            </a:r>
          </a:p>
        </p:txBody>
      </p:sp>
    </p:spTree>
    <p:extLst>
      <p:ext uri="{BB962C8B-B14F-4D97-AF65-F5344CB8AC3E}">
        <p14:creationId xmlns:p14="http://schemas.microsoft.com/office/powerpoint/2010/main" val="2959278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6" name="Round Diagonal Corner Rectangle 5"/>
          <p:cNvSpPr/>
          <p:nvPr/>
        </p:nvSpPr>
        <p:spPr>
          <a:xfrm>
            <a:off x="819439" y="868679"/>
            <a:ext cx="38728073" cy="28642747"/>
          </a:xfrm>
          <a:prstGeom prst="round2DiagRect">
            <a:avLst>
              <a:gd name="adj1" fmla="val 51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7207"/>
          </a:p>
        </p:txBody>
      </p:sp>
      <p:sp>
        <p:nvSpPr>
          <p:cNvPr id="5" name="TextBox 4"/>
          <p:cNvSpPr txBox="1"/>
          <p:nvPr/>
        </p:nvSpPr>
        <p:spPr>
          <a:xfrm>
            <a:off x="2157850" y="2026501"/>
            <a:ext cx="14539890" cy="2108269"/>
          </a:xfrm>
          <a:prstGeom prst="rect">
            <a:avLst/>
          </a:prstGeom>
          <a:noFill/>
        </p:spPr>
        <p:txBody>
          <a:bodyPr wrap="square" rtlCol="0">
            <a:spAutoFit/>
          </a:bodyPr>
          <a:lstStyle/>
          <a:p>
            <a:r>
              <a:rPr lang="en-US" sz="13100" b="1" dirty="0"/>
              <a:t>Live Demo</a:t>
            </a:r>
            <a:endParaRPr lang="en-SG" sz="13100" b="1"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98676" y="2187319"/>
            <a:ext cx="10618684" cy="1805177"/>
          </a:xfrm>
          <a:prstGeom prst="rect">
            <a:avLst/>
          </a:prstGeom>
        </p:spPr>
      </p:pic>
      <p:pic>
        <p:nvPicPr>
          <p:cNvPr id="10" name="Picture 9">
            <a:extLst>
              <a:ext uri="{FF2B5EF4-FFF2-40B4-BE49-F238E27FC236}">
                <a16:creationId xmlns:a16="http://schemas.microsoft.com/office/drawing/2014/main" id="{6A56322C-5490-401E-B6FF-544B4ADAE70F}"/>
              </a:ext>
            </a:extLst>
          </p:cNvPr>
          <p:cNvPicPr>
            <a:picLocks noChangeAspect="1"/>
          </p:cNvPicPr>
          <p:nvPr/>
        </p:nvPicPr>
        <p:blipFill>
          <a:blip r:embed="rId5"/>
          <a:stretch>
            <a:fillRect/>
          </a:stretch>
        </p:blipFill>
        <p:spPr>
          <a:xfrm>
            <a:off x="3744625" y="5453410"/>
            <a:ext cx="32129337" cy="21382242"/>
          </a:xfrm>
          <a:prstGeom prst="rect">
            <a:avLst/>
          </a:prstGeom>
        </p:spPr>
      </p:pic>
      <p:pic>
        <p:nvPicPr>
          <p:cNvPr id="22" name="Picture 21">
            <a:extLst>
              <a:ext uri="{FF2B5EF4-FFF2-40B4-BE49-F238E27FC236}">
                <a16:creationId xmlns:a16="http://schemas.microsoft.com/office/drawing/2014/main" id="{303C39D6-3D4B-4526-838E-33EFD8CAE779}"/>
              </a:ext>
            </a:extLst>
          </p:cNvPr>
          <p:cNvPicPr>
            <a:picLocks noChangeAspect="1"/>
          </p:cNvPicPr>
          <p:nvPr/>
        </p:nvPicPr>
        <p:blipFill>
          <a:blip r:embed="rId6"/>
          <a:stretch>
            <a:fillRect/>
          </a:stretch>
        </p:blipFill>
        <p:spPr>
          <a:xfrm>
            <a:off x="24297999" y="1901084"/>
            <a:ext cx="3200677" cy="2377646"/>
          </a:xfrm>
          <a:prstGeom prst="rect">
            <a:avLst/>
          </a:prstGeom>
        </p:spPr>
      </p:pic>
    </p:spTree>
    <p:extLst>
      <p:ext uri="{BB962C8B-B14F-4D97-AF65-F5344CB8AC3E}">
        <p14:creationId xmlns:p14="http://schemas.microsoft.com/office/powerpoint/2010/main" val="20966651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2805A303041D4CBCEC56658C8CBEEF" ma:contentTypeVersion="9" ma:contentTypeDescription="Create a new document." ma:contentTypeScope="" ma:versionID="0461069d2053877b54a44c2ed4082946">
  <xsd:schema xmlns:xsd="http://www.w3.org/2001/XMLSchema" xmlns:xs="http://www.w3.org/2001/XMLSchema" xmlns:p="http://schemas.microsoft.com/office/2006/metadata/properties" xmlns:ns2="20179391-99b2-4330-9ed1-23124dd51c67" targetNamespace="http://schemas.microsoft.com/office/2006/metadata/properties" ma:root="true" ma:fieldsID="642cace0c8ff0f5a696a31f002801660" ns2:_="">
    <xsd:import namespace="20179391-99b2-4330-9ed1-23124dd51c6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179391-99b2-4330-9ed1-23124dd51c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0637AD-2E8D-4FD3-BE5D-E3F46D69B5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179391-99b2-4330-9ed1-23124dd51c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355C0BF-CDA0-46EF-B3E4-582500791728}">
  <ds:schemaRefs>
    <ds:schemaRef ds:uri="http://schemas.microsoft.com/sharepoint/v3/contenttype/forms"/>
  </ds:schemaRefs>
</ds:datastoreItem>
</file>

<file path=customXml/itemProps3.xml><?xml version="1.0" encoding="utf-8"?>
<ds:datastoreItem xmlns:ds="http://schemas.openxmlformats.org/officeDocument/2006/customXml" ds:itemID="{8105D112-9D76-453D-9828-7847457A74F7}">
  <ds:schemaRefs>
    <ds:schemaRef ds:uri="http://www.w3.org/XML/1998/namespace"/>
    <ds:schemaRef ds:uri="http://purl.org/dc/elements/1.1/"/>
    <ds:schemaRef ds:uri="http://schemas.openxmlformats.org/package/2006/metadata/core-properties"/>
    <ds:schemaRef ds:uri="20179391-99b2-4330-9ed1-23124dd51c67"/>
    <ds:schemaRef ds:uri="http://schemas.microsoft.com/office/2006/documentManagement/types"/>
    <ds:schemaRef ds:uri="http://schemas.microsoft.com/office/infopath/2007/PartnerControl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1142</TotalTime>
  <Words>2240</Words>
  <Application>Microsoft Office PowerPoint</Application>
  <PresentationFormat>Custom</PresentationFormat>
  <Paragraphs>279</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Roboto Condensed Light</vt:lpstr>
      <vt:lpstr>Arial</vt:lpstr>
      <vt:lpstr>Calibri Light</vt:lpstr>
      <vt:lpstr>Ubuntu</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Azhar Kamar</dc:creator>
  <cp:lastModifiedBy>Hawke Darkspawn</cp:lastModifiedBy>
  <cp:revision>128</cp:revision>
  <dcterms:created xsi:type="dcterms:W3CDTF">2020-03-02T07:22:17Z</dcterms:created>
  <dcterms:modified xsi:type="dcterms:W3CDTF">2020-07-26T19:46:56Z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0x010100FA2805A303041D4CBCEC56658C8CBEEF</vt:lpwstr>
  </property>
</Properties>
</file>